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73" r:id="rId2"/>
    <p:sldId id="263" r:id="rId3"/>
    <p:sldId id="258" r:id="rId4"/>
    <p:sldId id="260" r:id="rId5"/>
    <p:sldId id="261" r:id="rId6"/>
    <p:sldId id="262" r:id="rId7"/>
    <p:sldId id="270" r:id="rId8"/>
    <p:sldId id="265" r:id="rId9"/>
    <p:sldId id="267" r:id="rId10"/>
    <p:sldId id="275" r:id="rId11"/>
    <p:sldId id="268" r:id="rId12"/>
    <p:sldId id="259" r:id="rId13"/>
    <p:sldId id="271" r:id="rId14"/>
    <p:sldId id="272" r:id="rId15"/>
    <p:sldId id="276" r:id="rId16"/>
    <p:sldId id="269"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autoAdjust="0"/>
    <p:restoredTop sz="94660"/>
  </p:normalViewPr>
  <p:slideViewPr>
    <p:cSldViewPr>
      <p:cViewPr varScale="1">
        <p:scale>
          <a:sx n="84" d="100"/>
          <a:sy n="84" d="100"/>
        </p:scale>
        <p:origin x="-1830" y="-15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9460F4-CF6B-4CB0-AD4D-8A9EBEF258F7}" type="datetimeFigureOut">
              <a:rPr lang="ru-RU" smtClean="0"/>
              <a:pPr/>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05E7C9-8C82-46BA-8104-333EE489556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460F4-CF6B-4CB0-AD4D-8A9EBEF258F7}" type="datetimeFigureOut">
              <a:rPr lang="ru-RU" smtClean="0"/>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5E7C9-8C82-46BA-8104-333EE48955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C:\Users\User\Videos\Movavi%20Library\&#1050;&#1043;&#1053;.mp4"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3" name="Прямоугольник 2"/>
          <p:cNvSpPr/>
          <p:nvPr/>
        </p:nvSpPr>
        <p:spPr>
          <a:xfrm>
            <a:off x="785786" y="500042"/>
            <a:ext cx="7786742" cy="830997"/>
          </a:xfrm>
          <a:prstGeom prst="rect">
            <a:avLst/>
          </a:prstGeom>
        </p:spPr>
        <p:txBody>
          <a:bodyPr wrap="square">
            <a:spAutoFit/>
          </a:bodyPr>
          <a:lstStyle/>
          <a:p>
            <a:pPr algn="ctr"/>
            <a:r>
              <a:rPr lang="ru-RU" sz="2400" b="1" dirty="0" smtClean="0">
                <a:solidFill>
                  <a:schemeClr val="tx2">
                    <a:lumMod val="75000"/>
                  </a:schemeClr>
                </a:solidFill>
                <a:latin typeface="Times New Roman" pitchFamily="18" charset="0"/>
                <a:cs typeface="Times New Roman" pitchFamily="18" charset="0"/>
              </a:rPr>
              <a:t>«Формирование  культурно-гигиенических навыков     у детей из личного опыта работы»</a:t>
            </a:r>
            <a:endParaRPr lang="ru-RU" sz="2400" dirty="0"/>
          </a:p>
        </p:txBody>
      </p:sp>
      <p:pic>
        <p:nvPicPr>
          <p:cNvPr id="5" name="Picture 2" descr="C:\Users\user\Downloads\s60653530.jpg"/>
          <p:cNvPicPr>
            <a:picLocks noChangeAspect="1" noChangeArrowheads="1"/>
          </p:cNvPicPr>
          <p:nvPr/>
        </p:nvPicPr>
        <p:blipFill>
          <a:blip r:embed="rId3" cstate="print"/>
          <a:srcRect/>
          <a:stretch>
            <a:fillRect/>
          </a:stretch>
        </p:blipFill>
        <p:spPr bwMode="auto">
          <a:xfrm>
            <a:off x="2357422" y="1643050"/>
            <a:ext cx="4500594" cy="3000396"/>
          </a:xfrm>
          <a:prstGeom prst="rect">
            <a:avLst/>
          </a:prstGeom>
          <a:noFill/>
        </p:spPr>
      </p:pic>
      <p:sp>
        <p:nvSpPr>
          <p:cNvPr id="6" name="Подзаголовок 5"/>
          <p:cNvSpPr txBox="1">
            <a:spLocks/>
          </p:cNvSpPr>
          <p:nvPr/>
        </p:nvSpPr>
        <p:spPr>
          <a:xfrm>
            <a:off x="4572000" y="4929198"/>
            <a:ext cx="3929090" cy="709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1"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          Подготовила: </a:t>
            </a:r>
            <a:r>
              <a:rPr kumimoji="0" lang="ru-RU" sz="1800" b="1" i="0" u="none" strike="noStrike" kern="1200" cap="none" spc="0" normalizeH="0" baseline="0" noProof="0" dirty="0" err="1" smtClean="0">
                <a:ln>
                  <a:noFill/>
                </a:ln>
                <a:solidFill>
                  <a:schemeClr val="tx2">
                    <a:lumMod val="75000"/>
                  </a:schemeClr>
                </a:solidFill>
                <a:effectLst/>
                <a:uLnTx/>
                <a:uFillTx/>
                <a:latin typeface="Times New Roman" pitchFamily="18" charset="0"/>
                <a:ea typeface="+mn-ea"/>
                <a:cs typeface="Times New Roman" pitchFamily="18" charset="0"/>
              </a:rPr>
              <a:t>Кудякова</a:t>
            </a:r>
            <a:r>
              <a:rPr kumimoji="0" lang="ru-RU" sz="1800" b="1"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 И.А. </a:t>
            </a:r>
            <a:endParaRPr kumimoji="0" lang="ru-RU" sz="1800" b="1"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
        <p:nvSpPr>
          <p:cNvPr id="7" name="Подзаголовок 5"/>
          <p:cNvSpPr txBox="1">
            <a:spLocks/>
          </p:cNvSpPr>
          <p:nvPr/>
        </p:nvSpPr>
        <p:spPr>
          <a:xfrm>
            <a:off x="2357422" y="5715016"/>
            <a:ext cx="5567378" cy="50006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b="1" dirty="0" smtClean="0">
                <a:solidFill>
                  <a:schemeClr val="tx2">
                    <a:lumMod val="75000"/>
                  </a:schemeClr>
                </a:solidFill>
                <a:latin typeface="Times New Roman" pitchFamily="18" charset="0"/>
                <a:cs typeface="Times New Roman" pitchFamily="18" charset="0"/>
              </a:rPr>
              <a:t>2021 г.</a:t>
            </a:r>
            <a:r>
              <a:rPr kumimoji="0" lang="ru-RU" sz="1800" b="1"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 </a:t>
            </a:r>
            <a:endParaRPr kumimoji="0" lang="ru-RU" sz="1800" b="1"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Содержимое 4"/>
          <p:cNvSpPr>
            <a:spLocks noGrp="1"/>
          </p:cNvSpPr>
          <p:nvPr>
            <p:ph idx="1"/>
          </p:nvPr>
        </p:nvSpPr>
        <p:spPr>
          <a:xfrm>
            <a:off x="457200" y="332656"/>
            <a:ext cx="8229600" cy="5760639"/>
          </a:xfrm>
        </p:spPr>
        <p:txBody>
          <a:bodyPr>
            <a:normAutofit/>
          </a:bodyPr>
          <a:lstStyle/>
          <a:p>
            <a:pPr algn="just">
              <a:buNone/>
            </a:pPr>
            <a:r>
              <a:rPr lang="ru-RU" dirty="0" smtClean="0">
                <a:latin typeface="Times New Roman" pitchFamily="18" charset="0"/>
                <a:cs typeface="Times New Roman" pitchFamily="18" charset="0"/>
              </a:rPr>
              <a:t>     </a:t>
            </a:r>
            <a:endParaRPr lang="ru-RU" dirty="0"/>
          </a:p>
        </p:txBody>
      </p:sp>
      <p:pic>
        <p:nvPicPr>
          <p:cNvPr id="7" name="Рисунок 6" descr="IMG_20210120_101441.jpg"/>
          <p:cNvPicPr>
            <a:picLocks noChangeAspect="1"/>
          </p:cNvPicPr>
          <p:nvPr/>
        </p:nvPicPr>
        <p:blipFill>
          <a:blip r:embed="rId3" cstate="print"/>
          <a:stretch>
            <a:fillRect/>
          </a:stretch>
        </p:blipFill>
        <p:spPr>
          <a:xfrm>
            <a:off x="3571868" y="3429000"/>
            <a:ext cx="2500330" cy="2500330"/>
          </a:xfrm>
          <a:prstGeom prst="rect">
            <a:avLst/>
          </a:prstGeom>
        </p:spPr>
      </p:pic>
      <p:pic>
        <p:nvPicPr>
          <p:cNvPr id="8" name="Рисунок 7" descr="IMG_20210120_101441.jpg"/>
          <p:cNvPicPr>
            <a:picLocks noChangeAspect="1"/>
          </p:cNvPicPr>
          <p:nvPr/>
        </p:nvPicPr>
        <p:blipFill>
          <a:blip r:embed="rId4" cstate="print"/>
          <a:stretch>
            <a:fillRect/>
          </a:stretch>
        </p:blipFill>
        <p:spPr>
          <a:xfrm>
            <a:off x="4929190" y="571480"/>
            <a:ext cx="2408855" cy="2571768"/>
          </a:xfrm>
          <a:prstGeom prst="rect">
            <a:avLst/>
          </a:prstGeom>
        </p:spPr>
      </p:pic>
      <p:pic>
        <p:nvPicPr>
          <p:cNvPr id="9" name="Рисунок 8" descr="IMG_20210120_101441.jpg"/>
          <p:cNvPicPr>
            <a:picLocks noChangeAspect="1"/>
          </p:cNvPicPr>
          <p:nvPr/>
        </p:nvPicPr>
        <p:blipFill>
          <a:blip r:embed="rId5" cstate="print"/>
          <a:stretch>
            <a:fillRect/>
          </a:stretch>
        </p:blipFill>
        <p:spPr>
          <a:xfrm>
            <a:off x="1750198" y="571480"/>
            <a:ext cx="2178859" cy="2571769"/>
          </a:xfrm>
          <a:prstGeom prst="rect">
            <a:avLst/>
          </a:prstGeom>
        </p:spPr>
      </p:pic>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6" name="Рисунок 5" descr="IMG_20210120_101441.jpg"/>
          <p:cNvPicPr>
            <a:picLocks noChangeAspect="1"/>
          </p:cNvPicPr>
          <p:nvPr/>
        </p:nvPicPr>
        <p:blipFill>
          <a:blip r:embed="rId3" cstate="print"/>
          <a:stretch>
            <a:fillRect/>
          </a:stretch>
        </p:blipFill>
        <p:spPr>
          <a:xfrm>
            <a:off x="1571604" y="785794"/>
            <a:ext cx="2214577" cy="2463697"/>
          </a:xfrm>
          <a:prstGeom prst="rect">
            <a:avLst/>
          </a:prstGeom>
        </p:spPr>
      </p:pic>
      <p:pic>
        <p:nvPicPr>
          <p:cNvPr id="7" name="Рисунок 6" descr="IMG_20210120_101441.jpg"/>
          <p:cNvPicPr>
            <a:picLocks noChangeAspect="1"/>
          </p:cNvPicPr>
          <p:nvPr/>
        </p:nvPicPr>
        <p:blipFill>
          <a:blip r:embed="rId4" cstate="print"/>
          <a:stretch>
            <a:fillRect/>
          </a:stretch>
        </p:blipFill>
        <p:spPr>
          <a:xfrm>
            <a:off x="5286380" y="785795"/>
            <a:ext cx="2143140" cy="2428892"/>
          </a:xfrm>
          <a:prstGeom prst="rect">
            <a:avLst/>
          </a:prstGeom>
        </p:spPr>
      </p:pic>
      <p:pic>
        <p:nvPicPr>
          <p:cNvPr id="8" name="Рисунок 7" descr="IMG_20210120_101441.jpg"/>
          <p:cNvPicPr>
            <a:picLocks noChangeAspect="1"/>
          </p:cNvPicPr>
          <p:nvPr/>
        </p:nvPicPr>
        <p:blipFill>
          <a:blip r:embed="rId5"/>
          <a:stretch>
            <a:fillRect/>
          </a:stretch>
        </p:blipFill>
        <p:spPr>
          <a:xfrm>
            <a:off x="2143108" y="3786190"/>
            <a:ext cx="2906968" cy="2286016"/>
          </a:xfrm>
          <a:prstGeom prst="rect">
            <a:avLst/>
          </a:prstGeom>
        </p:spPr>
      </p:pic>
      <p:pic>
        <p:nvPicPr>
          <p:cNvPr id="9" name="Рисунок 8" descr="IMG_20210120_101441.jpg"/>
          <p:cNvPicPr>
            <a:picLocks noChangeAspect="1"/>
          </p:cNvPicPr>
          <p:nvPr/>
        </p:nvPicPr>
        <p:blipFill>
          <a:blip r:embed="rId6" cstate="print"/>
          <a:stretch>
            <a:fillRect/>
          </a:stretch>
        </p:blipFill>
        <p:spPr>
          <a:xfrm>
            <a:off x="5429256" y="3786190"/>
            <a:ext cx="2906968" cy="2230849"/>
          </a:xfrm>
          <a:prstGeom prst="rect">
            <a:avLst/>
          </a:prstGeom>
        </p:spPr>
      </p:pic>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7" name="Заголовок 6"/>
          <p:cNvSpPr>
            <a:spLocks noGrp="1"/>
          </p:cNvSpPr>
          <p:nvPr>
            <p:ph type="ctrTitle"/>
          </p:nvPr>
        </p:nvSpPr>
        <p:spPr>
          <a:xfrm>
            <a:off x="785786" y="285728"/>
            <a:ext cx="7929618" cy="3714776"/>
          </a:xfrm>
        </p:spPr>
        <p:txBody>
          <a:bodyPr>
            <a:noAutofit/>
          </a:bodyPr>
          <a:lstStyle/>
          <a:p>
            <a:pPr algn="just"/>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5" name="Рисунок 4" descr="IMG_20210120_101441.jpg"/>
          <p:cNvPicPr>
            <a:picLocks noChangeAspect="1"/>
          </p:cNvPicPr>
          <p:nvPr/>
        </p:nvPicPr>
        <p:blipFill>
          <a:blip r:embed="rId3"/>
          <a:stretch>
            <a:fillRect/>
          </a:stretch>
        </p:blipFill>
        <p:spPr>
          <a:xfrm>
            <a:off x="1214414" y="785795"/>
            <a:ext cx="3286148" cy="2643206"/>
          </a:xfrm>
          <a:prstGeom prst="rect">
            <a:avLst/>
          </a:prstGeom>
        </p:spPr>
      </p:pic>
      <p:pic>
        <p:nvPicPr>
          <p:cNvPr id="6" name="Рисунок 5" descr="IMG_20210120_101441.jpg"/>
          <p:cNvPicPr>
            <a:picLocks noChangeAspect="1"/>
          </p:cNvPicPr>
          <p:nvPr/>
        </p:nvPicPr>
        <p:blipFill>
          <a:blip r:embed="rId4"/>
          <a:stretch>
            <a:fillRect/>
          </a:stretch>
        </p:blipFill>
        <p:spPr>
          <a:xfrm>
            <a:off x="4714876" y="3020798"/>
            <a:ext cx="3357586" cy="2551341"/>
          </a:xfrm>
          <a:prstGeom prst="rect">
            <a:avLst/>
          </a:prstGeom>
        </p:spPr>
      </p:pic>
    </p:spTree>
    <p:extLst>
      <p:ext uri="{BB962C8B-B14F-4D97-AF65-F5344CB8AC3E}">
        <p14:creationId xmlns="" xmlns:p14="http://schemas.microsoft.com/office/powerpoint/2010/main" val="611049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7" name="Рисунок 6" descr="IMG_20210120_101441.jpg"/>
          <p:cNvPicPr>
            <a:picLocks noChangeAspect="1"/>
          </p:cNvPicPr>
          <p:nvPr/>
        </p:nvPicPr>
        <p:blipFill>
          <a:blip r:embed="rId3" cstate="print"/>
          <a:stretch>
            <a:fillRect/>
          </a:stretch>
        </p:blipFill>
        <p:spPr>
          <a:xfrm>
            <a:off x="928662" y="500042"/>
            <a:ext cx="2413264" cy="3196850"/>
          </a:xfrm>
          <a:prstGeom prst="rect">
            <a:avLst/>
          </a:prstGeom>
        </p:spPr>
      </p:pic>
      <p:pic>
        <p:nvPicPr>
          <p:cNvPr id="8" name="Рисунок 7" descr="IMG_20210120_101441.jpg"/>
          <p:cNvPicPr>
            <a:picLocks noChangeAspect="1"/>
          </p:cNvPicPr>
          <p:nvPr/>
        </p:nvPicPr>
        <p:blipFill>
          <a:blip r:embed="rId4" cstate="print"/>
          <a:stretch>
            <a:fillRect/>
          </a:stretch>
        </p:blipFill>
        <p:spPr>
          <a:xfrm>
            <a:off x="3500430" y="1357298"/>
            <a:ext cx="2428892" cy="3190897"/>
          </a:xfrm>
          <a:prstGeom prst="rect">
            <a:avLst/>
          </a:prstGeom>
        </p:spPr>
      </p:pic>
      <p:pic>
        <p:nvPicPr>
          <p:cNvPr id="5" name="Рисунок 4" descr="IMG_20210120_101441.jpg"/>
          <p:cNvPicPr>
            <a:picLocks noChangeAspect="1"/>
          </p:cNvPicPr>
          <p:nvPr/>
        </p:nvPicPr>
        <p:blipFill>
          <a:blip r:embed="rId5" cstate="print"/>
          <a:stretch>
            <a:fillRect/>
          </a:stretch>
        </p:blipFill>
        <p:spPr>
          <a:xfrm>
            <a:off x="6072198" y="2714620"/>
            <a:ext cx="2504794" cy="3339726"/>
          </a:xfrm>
          <a:prstGeom prst="rect">
            <a:avLst/>
          </a:prstGeom>
        </p:spPr>
      </p:pic>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Содержимое 4"/>
          <p:cNvSpPr>
            <a:spLocks noGrp="1"/>
          </p:cNvSpPr>
          <p:nvPr>
            <p:ph idx="1"/>
          </p:nvPr>
        </p:nvSpPr>
        <p:spPr>
          <a:xfrm>
            <a:off x="857224" y="332657"/>
            <a:ext cx="7829576" cy="4310789"/>
          </a:xfrm>
        </p:spPr>
        <p:txBody>
          <a:bodyPr>
            <a:normAutofit/>
          </a:bodyPr>
          <a:lstStyle/>
          <a:p>
            <a:pPr algn="just">
              <a:buNone/>
            </a:pPr>
            <a:r>
              <a:rPr lang="ru-RU" dirty="0" smtClean="0">
                <a:latin typeface="Times New Roman" pitchFamily="18" charset="0"/>
                <a:cs typeface="Times New Roman" pitchFamily="18" charset="0"/>
              </a:rPr>
              <a:t>       </a:t>
            </a:r>
          </a:p>
          <a:p>
            <a:pPr algn="just"/>
            <a:endParaRPr lang="ru-RU" dirty="0"/>
          </a:p>
        </p:txBody>
      </p:sp>
      <p:pic>
        <p:nvPicPr>
          <p:cNvPr id="6" name="Рисунок 5" descr="IMG_20210120_101441.jpg"/>
          <p:cNvPicPr>
            <a:picLocks noChangeAspect="1"/>
          </p:cNvPicPr>
          <p:nvPr/>
        </p:nvPicPr>
        <p:blipFill>
          <a:blip r:embed="rId3" cstate="print"/>
          <a:stretch>
            <a:fillRect/>
          </a:stretch>
        </p:blipFill>
        <p:spPr>
          <a:xfrm>
            <a:off x="918616" y="428604"/>
            <a:ext cx="2504794" cy="3339726"/>
          </a:xfrm>
          <a:prstGeom prst="rect">
            <a:avLst/>
          </a:prstGeom>
        </p:spPr>
      </p:pic>
      <p:pic>
        <p:nvPicPr>
          <p:cNvPr id="7" name="Рисунок 6" descr="IMG_20210120_101441.jpg"/>
          <p:cNvPicPr>
            <a:picLocks noChangeAspect="1"/>
          </p:cNvPicPr>
          <p:nvPr/>
        </p:nvPicPr>
        <p:blipFill>
          <a:blip r:embed="rId4" cstate="print"/>
          <a:stretch>
            <a:fillRect/>
          </a:stretch>
        </p:blipFill>
        <p:spPr>
          <a:xfrm>
            <a:off x="3500430" y="1500174"/>
            <a:ext cx="2504794" cy="3339725"/>
          </a:xfrm>
          <a:prstGeom prst="rect">
            <a:avLst/>
          </a:prstGeom>
        </p:spPr>
      </p:pic>
      <p:pic>
        <p:nvPicPr>
          <p:cNvPr id="8" name="Рисунок 7" descr="IMG_20210120_101441.jpg"/>
          <p:cNvPicPr>
            <a:picLocks noChangeAspect="1"/>
          </p:cNvPicPr>
          <p:nvPr/>
        </p:nvPicPr>
        <p:blipFill>
          <a:blip r:embed="rId5" cstate="print"/>
          <a:stretch>
            <a:fillRect/>
          </a:stretch>
        </p:blipFill>
        <p:spPr>
          <a:xfrm>
            <a:off x="6215074" y="2500306"/>
            <a:ext cx="2504793" cy="3339725"/>
          </a:xfrm>
          <a:prstGeom prst="rect">
            <a:avLst/>
          </a:prstGeom>
        </p:spPr>
      </p:pic>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5" name="Содержимое 4"/>
          <p:cNvSpPr>
            <a:spLocks noGrp="1"/>
          </p:cNvSpPr>
          <p:nvPr>
            <p:ph idx="1"/>
          </p:nvPr>
        </p:nvSpPr>
        <p:spPr>
          <a:xfrm>
            <a:off x="857224" y="332657"/>
            <a:ext cx="7829576" cy="4310789"/>
          </a:xfrm>
        </p:spPr>
        <p:txBody>
          <a:bodyPr>
            <a:normAutofit/>
          </a:bodyPr>
          <a:lstStyle/>
          <a:p>
            <a:pPr algn="just">
              <a:buNone/>
            </a:pPr>
            <a:r>
              <a:rPr lang="ru-RU" dirty="0" smtClean="0">
                <a:latin typeface="Times New Roman" pitchFamily="18" charset="0"/>
                <a:cs typeface="Times New Roman" pitchFamily="18" charset="0"/>
              </a:rPr>
              <a:t>       </a:t>
            </a:r>
          </a:p>
          <a:p>
            <a:pPr algn="just"/>
            <a:endParaRPr lang="ru-RU" dirty="0"/>
          </a:p>
        </p:txBody>
      </p:sp>
      <p:pic>
        <p:nvPicPr>
          <p:cNvPr id="9" name="КГН.mp4">
            <a:hlinkClick r:id="" action="ppaction://media"/>
          </p:cNvPr>
          <p:cNvPicPr>
            <a:picLocks noRot="1" noChangeAspect="1"/>
          </p:cNvPicPr>
          <p:nvPr>
            <a:videoFile r:link="rId1"/>
          </p:nvPr>
        </p:nvPicPr>
        <p:blipFill>
          <a:blip r:embed="rId4"/>
          <a:stretch>
            <a:fillRect/>
          </a:stretch>
        </p:blipFill>
        <p:spPr>
          <a:xfrm>
            <a:off x="-5143568" y="-4500618"/>
            <a:ext cx="18288000" cy="10287000"/>
          </a:xfrm>
          <a:prstGeom prst="rect">
            <a:avLst/>
          </a:prstGeom>
        </p:spPr>
      </p:pic>
    </p:spTree>
    <p:extLst>
      <p:ext uri="{BB962C8B-B14F-4D97-AF65-F5344CB8AC3E}">
        <p14:creationId xmlns="" xmlns:p14="http://schemas.microsoft.com/office/powerpoint/2010/main" val="2108733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7" name="Прямоугольник 6"/>
          <p:cNvSpPr/>
          <p:nvPr/>
        </p:nvSpPr>
        <p:spPr>
          <a:xfrm>
            <a:off x="785786" y="357166"/>
            <a:ext cx="8072494" cy="5539978"/>
          </a:xfrm>
          <a:prstGeom prst="rect">
            <a:avLst/>
          </a:prstGeom>
        </p:spPr>
        <p:txBody>
          <a:bodyPr wrap="square">
            <a:spAutoFit/>
          </a:bodyPr>
          <a:lstStyle/>
          <a:p>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Использованная литература :</a:t>
            </a:r>
            <a:endParaRPr lang="ru-RU" sz="2400" b="1" i="1" dirty="0" smtClean="0">
              <a:latin typeface="Times New Roman" pitchFamily="18" charset="0"/>
              <a:cs typeface="Times New Roman" pitchFamily="18" charset="0"/>
            </a:endParaRPr>
          </a:p>
          <a:p>
            <a:pPr algn="just"/>
            <a:r>
              <a:rPr lang="ru-RU" b="1" dirty="0" smtClean="0"/>
              <a:t> </a:t>
            </a:r>
            <a:r>
              <a:rPr lang="ru-RU" sz="2200" b="1" dirty="0" err="1" smtClean="0">
                <a:latin typeface="Times New Roman" pitchFamily="18" charset="0"/>
                <a:cs typeface="Times New Roman" pitchFamily="18" charset="0"/>
              </a:rPr>
              <a:t>Афонькина</a:t>
            </a:r>
            <a:r>
              <a:rPr lang="ru-RU" sz="2200" b="1" dirty="0" smtClean="0">
                <a:latin typeface="Times New Roman" pitchFamily="18" charset="0"/>
                <a:cs typeface="Times New Roman" pitchFamily="18" charset="0"/>
              </a:rPr>
              <a:t> Ю. А. </a:t>
            </a:r>
            <a:r>
              <a:rPr lang="ru-RU" sz="2200" b="1" dirty="0" err="1" smtClean="0">
                <a:latin typeface="Times New Roman" pitchFamily="18" charset="0"/>
                <a:cs typeface="Times New Roman" pitchFamily="18" charset="0"/>
              </a:rPr>
              <a:t>Урунтаева</a:t>
            </a:r>
            <a:r>
              <a:rPr lang="ru-RU" sz="2200" b="1" dirty="0" smtClean="0">
                <a:latin typeface="Times New Roman" pitchFamily="18" charset="0"/>
                <a:cs typeface="Times New Roman" pitchFamily="18" charset="0"/>
              </a:rPr>
              <a:t> Г. А. Как приобщить малыша к гигиене и самообслуживанию, 1997.</a:t>
            </a:r>
            <a:endParaRPr lang="ru-RU" sz="2200" b="1" i="1" dirty="0" smtClean="0">
              <a:latin typeface="Times New Roman" pitchFamily="18" charset="0"/>
              <a:cs typeface="Times New Roman" pitchFamily="18" charset="0"/>
            </a:endParaRPr>
          </a:p>
          <a:p>
            <a:pPr algn="just"/>
            <a:r>
              <a:rPr lang="ru-RU" sz="2200" b="1" dirty="0" err="1" smtClean="0">
                <a:latin typeface="Times New Roman" pitchFamily="18" charset="0"/>
                <a:cs typeface="Times New Roman" pitchFamily="18" charset="0"/>
              </a:rPr>
              <a:t>Белостоцкая</a:t>
            </a:r>
            <a:r>
              <a:rPr lang="ru-RU" sz="2200" b="1" dirty="0" smtClean="0">
                <a:latin typeface="Times New Roman" pitchFamily="18" charset="0"/>
                <a:cs typeface="Times New Roman" pitchFamily="18" charset="0"/>
              </a:rPr>
              <a:t> Е. М., Виноградова Т. Ф. и др. Гигиенические основы воспитания детей от 3 до 7, 1991</a:t>
            </a:r>
            <a:endParaRPr lang="ru-RU" sz="2200" b="1" i="1" dirty="0" smtClean="0">
              <a:latin typeface="Times New Roman" pitchFamily="18" charset="0"/>
              <a:cs typeface="Times New Roman" pitchFamily="18" charset="0"/>
            </a:endParaRPr>
          </a:p>
          <a:p>
            <a:pPr algn="just"/>
            <a:r>
              <a:rPr lang="ru-RU" sz="2200" b="1" dirty="0" smtClean="0">
                <a:latin typeface="Times New Roman" pitchFamily="18" charset="0"/>
                <a:cs typeface="Times New Roman" pitchFamily="18" charset="0"/>
              </a:rPr>
              <a:t>Бондаренко А.К. </a:t>
            </a:r>
            <a:r>
              <a:rPr lang="ru-RU" sz="2200" b="1" dirty="0" err="1" smtClean="0">
                <a:latin typeface="Times New Roman" pitchFamily="18" charset="0"/>
                <a:cs typeface="Times New Roman" pitchFamily="18" charset="0"/>
              </a:rPr>
              <a:t>Дидактиеские</a:t>
            </a:r>
            <a:r>
              <a:rPr lang="ru-RU" sz="2200" b="1" dirty="0" smtClean="0">
                <a:latin typeface="Times New Roman" pitchFamily="18" charset="0"/>
                <a:cs typeface="Times New Roman" pitchFamily="18" charset="0"/>
              </a:rPr>
              <a:t> игры в детском саду. – М.: Просвещение,1991.</a:t>
            </a:r>
            <a:endParaRPr lang="ru-RU" sz="2200" b="1" i="1" dirty="0" smtClean="0">
              <a:latin typeface="Times New Roman" pitchFamily="18" charset="0"/>
              <a:cs typeface="Times New Roman" pitchFamily="18" charset="0"/>
            </a:endParaRPr>
          </a:p>
          <a:p>
            <a:pPr algn="just"/>
            <a:r>
              <a:rPr lang="ru-RU" sz="2200" b="1" dirty="0" smtClean="0">
                <a:latin typeface="Times New Roman" pitchFamily="18" charset="0"/>
                <a:cs typeface="Times New Roman" pitchFamily="18" charset="0"/>
              </a:rPr>
              <a:t>Буре Р.С., Островская А.Ф. </a:t>
            </a:r>
            <a:r>
              <a:rPr lang="ru-RU" sz="2200" b="1" dirty="0" err="1" smtClean="0">
                <a:latin typeface="Times New Roman" pitchFamily="18" charset="0"/>
                <a:cs typeface="Times New Roman" pitchFamily="18" charset="0"/>
              </a:rPr>
              <a:t>Воспиталель</a:t>
            </a:r>
            <a:r>
              <a:rPr lang="ru-RU" sz="2200" b="1" dirty="0" smtClean="0">
                <a:latin typeface="Times New Roman" pitchFamily="18" charset="0"/>
                <a:cs typeface="Times New Roman" pitchFamily="18" charset="0"/>
              </a:rPr>
              <a:t> и дети. – М.: Просвещение, 2006.</a:t>
            </a:r>
            <a:endParaRPr lang="ru-RU" sz="2200" b="1" i="1" dirty="0" smtClean="0">
              <a:latin typeface="Times New Roman" pitchFamily="18" charset="0"/>
              <a:cs typeface="Times New Roman" pitchFamily="18" charset="0"/>
            </a:endParaRPr>
          </a:p>
          <a:p>
            <a:pPr algn="just"/>
            <a:r>
              <a:rPr lang="ru-RU" sz="2200" b="1" dirty="0" smtClean="0">
                <a:latin typeface="Times New Roman" pitchFamily="18" charset="0"/>
                <a:cs typeface="Times New Roman" pitchFamily="18" charset="0"/>
              </a:rPr>
              <a:t>Воспитателю о работе с семьёй. / Под ред. Н. Ф. Виноградовой, 1989.</a:t>
            </a:r>
            <a:endParaRPr lang="ru-RU" sz="2200" b="1" i="1" dirty="0" smtClean="0">
              <a:latin typeface="Times New Roman" pitchFamily="18" charset="0"/>
              <a:cs typeface="Times New Roman" pitchFamily="18" charset="0"/>
            </a:endParaRPr>
          </a:p>
          <a:p>
            <a:pPr algn="just"/>
            <a:r>
              <a:rPr lang="ru-RU" sz="2200" b="1" dirty="0" err="1" smtClean="0">
                <a:latin typeface="Times New Roman" pitchFamily="18" charset="0"/>
                <a:cs typeface="Times New Roman" pitchFamily="18" charset="0"/>
              </a:rPr>
              <a:t>Зебзеева</a:t>
            </a:r>
            <a:r>
              <a:rPr lang="ru-RU" sz="2200" b="1" dirty="0" smtClean="0">
                <a:latin typeface="Times New Roman" pitchFamily="18" charset="0"/>
                <a:cs typeface="Times New Roman" pitchFamily="18" charset="0"/>
              </a:rPr>
              <a:t> В. А. Организация режимных процессов в ДОУ, 2007.</a:t>
            </a:r>
            <a:endParaRPr lang="ru-RU" sz="2200" b="1" i="1" dirty="0" smtClean="0">
              <a:latin typeface="Times New Roman" pitchFamily="18" charset="0"/>
              <a:cs typeface="Times New Roman" pitchFamily="18" charset="0"/>
            </a:endParaRPr>
          </a:p>
          <a:p>
            <a:pPr algn="just"/>
            <a:r>
              <a:rPr lang="ru-RU" sz="2200" b="1" dirty="0" smtClean="0">
                <a:latin typeface="Times New Roman" pitchFamily="18" charset="0"/>
                <a:cs typeface="Times New Roman" pitchFamily="18" charset="0"/>
              </a:rPr>
              <a:t>Кулик Г. И., Сергиенко Н. Н. Школа здорового человека, 2006. – (Программа развития).</a:t>
            </a:r>
            <a:endParaRPr lang="ru-RU" sz="2200" b="1" i="1" dirty="0" smtClean="0">
              <a:latin typeface="Times New Roman" pitchFamily="18" charset="0"/>
              <a:cs typeface="Times New Roman" pitchFamily="18" charset="0"/>
            </a:endParaRPr>
          </a:p>
          <a:p>
            <a:pPr algn="just"/>
            <a:r>
              <a:rPr lang="ru-RU" sz="2200" b="1" dirty="0" smtClean="0">
                <a:latin typeface="Times New Roman" pitchFamily="18" charset="0"/>
                <a:cs typeface="Times New Roman" pitchFamily="18" charset="0"/>
              </a:rPr>
              <a:t>Конина Е.Ю. Формирование культурно-гигиенических навыков у детей. Игровой комплект.- Айрис-пресс.</a:t>
            </a:r>
            <a:endParaRPr lang="ru-RU" sz="2200" b="1" i="1" dirty="0">
              <a:latin typeface="Times New Roman" pitchFamily="18" charset="0"/>
              <a:cs typeface="Times New Roman" pitchFamily="18" charset="0"/>
            </a:endParaRPr>
          </a:p>
        </p:txBody>
      </p:sp>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Содержимое 4"/>
          <p:cNvSpPr>
            <a:spLocks noGrp="1"/>
          </p:cNvSpPr>
          <p:nvPr>
            <p:ph idx="1"/>
          </p:nvPr>
        </p:nvSpPr>
        <p:spPr>
          <a:xfrm>
            <a:off x="857224" y="2071678"/>
            <a:ext cx="7829576" cy="1071570"/>
          </a:xfrm>
        </p:spPr>
        <p:txBody>
          <a:bodyPr>
            <a:normAutofit/>
          </a:bodyPr>
          <a:lstStyle/>
          <a:p>
            <a:pPr algn="ctr">
              <a:buNone/>
            </a:pPr>
            <a:r>
              <a:rPr lang="ru-RU" b="1" dirty="0" smtClean="0">
                <a:solidFill>
                  <a:schemeClr val="tx2">
                    <a:lumMod val="75000"/>
                  </a:schemeClr>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Спасибо за внимание.</a:t>
            </a:r>
          </a:p>
        </p:txBody>
      </p:sp>
      <p:sp>
        <p:nvSpPr>
          <p:cNvPr id="7" name="Подзаголовок 5"/>
          <p:cNvSpPr txBox="1">
            <a:spLocks/>
          </p:cNvSpPr>
          <p:nvPr/>
        </p:nvSpPr>
        <p:spPr>
          <a:xfrm>
            <a:off x="1785918" y="2428868"/>
            <a:ext cx="6715172" cy="92869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1" i="0" u="none" strike="noStrike" kern="1200" cap="none" spc="0" normalizeH="0" baseline="0" noProof="0" dirty="0" smtClean="0">
                <a:ln>
                  <a:noFill/>
                </a:ln>
                <a:solidFill>
                  <a:schemeClr val="tx2">
                    <a:lumMod val="75000"/>
                  </a:schemeClr>
                </a:solidFill>
                <a:effectLst/>
                <a:uLnTx/>
                <a:uFillTx/>
                <a:latin typeface="Times New Roman" pitchFamily="18" charset="0"/>
                <a:ea typeface="+mn-ea"/>
                <a:cs typeface="Times New Roman" pitchFamily="18" charset="0"/>
              </a:rPr>
              <a:t>          </a:t>
            </a:r>
            <a:endParaRPr kumimoji="0" lang="ru-RU" sz="1800" b="1" i="0" u="none" strike="noStrike" kern="1200" cap="none" spc="0" normalizeH="0" baseline="0" noProof="0" dirty="0">
              <a:ln>
                <a:noFill/>
              </a:ln>
              <a:solidFill>
                <a:schemeClr val="tx2">
                  <a:lumMod val="75000"/>
                </a:schemeClr>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metod-kopilka.ru/images/doc/29/23872/img37.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7" name="Заголовок 6"/>
          <p:cNvSpPr>
            <a:spLocks noGrp="1"/>
          </p:cNvSpPr>
          <p:nvPr>
            <p:ph type="ctrTitle"/>
          </p:nvPr>
        </p:nvSpPr>
        <p:spPr>
          <a:xfrm>
            <a:off x="899592" y="214290"/>
            <a:ext cx="7772400" cy="721814"/>
          </a:xfrm>
        </p:spPr>
        <p:txBody>
          <a:bodyPr>
            <a:normAutofit fontScale="90000"/>
          </a:bodyPr>
          <a:lstStyle/>
          <a:p>
            <a:r>
              <a:rPr lang="ru-RU" dirty="0" smtClean="0">
                <a:solidFill>
                  <a:srgbClr val="FF0000"/>
                </a:solidFill>
              </a:rPr>
              <a:t>Актуальность</a:t>
            </a:r>
            <a:endParaRPr lang="ru-RU" dirty="0">
              <a:solidFill>
                <a:srgbClr val="FF0000"/>
              </a:solidFill>
            </a:endParaRPr>
          </a:p>
        </p:txBody>
      </p:sp>
      <p:sp>
        <p:nvSpPr>
          <p:cNvPr id="8" name="Подзаголовок 7"/>
          <p:cNvSpPr>
            <a:spLocks noGrp="1"/>
          </p:cNvSpPr>
          <p:nvPr>
            <p:ph type="subTitle" idx="1"/>
          </p:nvPr>
        </p:nvSpPr>
        <p:spPr>
          <a:xfrm>
            <a:off x="899592" y="714356"/>
            <a:ext cx="7848872" cy="5357850"/>
          </a:xfrm>
        </p:spPr>
        <p:txBody>
          <a:bodyPr>
            <a:normAutofit/>
          </a:bodyPr>
          <a:lstStyle/>
          <a:p>
            <a:pPr algn="just"/>
            <a:r>
              <a:rPr lang="ru-RU" sz="2400" dirty="0" smtClean="0">
                <a:solidFill>
                  <a:schemeClr val="tx1">
                    <a:lumMod val="95000"/>
                    <a:lumOff val="5000"/>
                  </a:schemeClr>
                </a:solidFill>
                <a:latin typeface="Times New Roman" pitchFamily="18" charset="0"/>
                <a:cs typeface="Times New Roman" pitchFamily="18" charset="0"/>
              </a:rPr>
              <a:t>       </a:t>
            </a:r>
            <a:r>
              <a:rPr lang="ru-RU" sz="2000" dirty="0" smtClean="0">
                <a:solidFill>
                  <a:schemeClr val="tx1">
                    <a:lumMod val="95000"/>
                    <a:lumOff val="5000"/>
                  </a:schemeClr>
                </a:solidFill>
                <a:latin typeface="Times New Roman" pitchFamily="18" charset="0"/>
                <a:cs typeface="Times New Roman" pitchFamily="18" charset="0"/>
              </a:rPr>
              <a:t>Культурно-гигиенические навыки в значительной степени формируются в дошкольном возрасте, так как нервная система ребенка в высшей степени пластична, а действия, связанные с принятием пищи, одеванием, умыванием, повторяются каждый день, систематически и неоднократно. В детском саду у детей воспитываются: навыки по соблюдению чистоты тела, культуры еды, поддержания порядка в окружающей обстановке, а также правильных взаимоотношений детей друг с другом и со взрослыми. </a:t>
            </a:r>
            <a:r>
              <a:rPr lang="ru-RU" sz="2000" dirty="0" smtClean="0">
                <a:solidFill>
                  <a:schemeClr val="tx1"/>
                </a:solidFill>
                <a:latin typeface="Times New Roman" pitchFamily="18" charset="0"/>
                <a:cs typeface="Times New Roman" pitchFamily="18" charset="0"/>
              </a:rPr>
              <a:t>Для того, чтобы воспитание культурно-гигиенических навыков осуществлялось успешно в дошкольном образовательном учреждении необходимо организовать обстановку так, чтобы она не препятствовала этой деятельности.</a:t>
            </a:r>
          </a:p>
          <a:p>
            <a:pPr algn="just"/>
            <a:r>
              <a:rPr lang="ru-RU" sz="2000" b="1" i="1" dirty="0" smtClean="0">
                <a:solidFill>
                  <a:srgbClr val="FF0000"/>
                </a:solidFill>
                <a:latin typeface="Times New Roman" pitchFamily="18" charset="0"/>
                <a:cs typeface="Times New Roman" pitchFamily="18" charset="0"/>
              </a:rPr>
              <a:t>        </a:t>
            </a:r>
            <a:r>
              <a:rPr lang="ru-RU" sz="2000" b="1" i="1" u="sng" dirty="0" smtClean="0">
                <a:solidFill>
                  <a:srgbClr val="FF0000"/>
                </a:solidFill>
                <a:latin typeface="Times New Roman" pitchFamily="18" charset="0"/>
                <a:cs typeface="Times New Roman" pitchFamily="18" charset="0"/>
              </a:rPr>
              <a:t>Цель</a:t>
            </a:r>
            <a:r>
              <a:rPr lang="ru-RU" sz="2000" dirty="0" smtClean="0">
                <a:solidFill>
                  <a:schemeClr val="tx1">
                    <a:lumMod val="95000"/>
                    <a:lumOff val="5000"/>
                  </a:schemeClr>
                </a:solidFill>
                <a:latin typeface="Times New Roman" pitchFamily="18" charset="0"/>
                <a:cs typeface="Times New Roman" pitchFamily="18" charset="0"/>
              </a:rPr>
              <a:t> - формирование культурно-гигиенических навыков у детей.</a:t>
            </a:r>
            <a:endParaRPr lang="ru-RU" sz="2000"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0"/>
            <a:ext cx="9144000" cy="7000853"/>
          </a:xfrm>
          <a:prstGeom prst="rect">
            <a:avLst/>
          </a:prstGeom>
          <a:noFill/>
        </p:spPr>
      </p:pic>
      <p:sp>
        <p:nvSpPr>
          <p:cNvPr id="2" name="Заголовок 1"/>
          <p:cNvSpPr>
            <a:spLocks noGrp="1"/>
          </p:cNvSpPr>
          <p:nvPr>
            <p:ph type="ctrTitle"/>
          </p:nvPr>
        </p:nvSpPr>
        <p:spPr>
          <a:xfrm>
            <a:off x="827584" y="476672"/>
            <a:ext cx="7772400" cy="2232248"/>
          </a:xfrm>
        </p:spPr>
        <p:txBody>
          <a:bodyPr>
            <a:normAutofit/>
          </a:bodyPr>
          <a:lstStyle/>
          <a:p>
            <a:pPr algn="just"/>
            <a:r>
              <a:rPr lang="ru-RU" sz="2400" dirty="0" smtClean="0">
                <a:latin typeface="Times New Roman" pitchFamily="18" charset="0"/>
                <a:cs typeface="Times New Roman" pitchFamily="18" charset="0"/>
              </a:rPr>
              <a:t>   </a:t>
            </a:r>
            <a:endParaRPr lang="ru-RU" sz="2400" b="1" dirty="0">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1000100" y="500042"/>
            <a:ext cx="7643866" cy="2308324"/>
          </a:xfrm>
          <a:prstGeom prst="rect">
            <a:avLst/>
          </a:prstGeom>
        </p:spPr>
        <p:txBody>
          <a:bodyPr wrap="square">
            <a:spAutoFit/>
          </a:bodyPr>
          <a:lstStyle/>
          <a:p>
            <a:r>
              <a:rPr lang="ru-RU" sz="2000" b="1" i="1" dirty="0" smtClean="0">
                <a:solidFill>
                  <a:srgbClr val="FF0000"/>
                </a:solidFill>
                <a:latin typeface="Times New Roman" pitchFamily="18" charset="0"/>
                <a:cs typeface="Times New Roman" pitchFamily="18" charset="0"/>
              </a:rPr>
              <a:t>Задачи: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учить самостоятельно умываться;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пользоваться туалетом;</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воспитывать желание быть аккуратным, замечать неполадки в своем виде;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формировать умения и навыки опрятности. </a:t>
            </a:r>
          </a:p>
          <a:p>
            <a:endParaRPr lang="ru-RU" sz="2400" dirty="0">
              <a:latin typeface="Times New Roman" pitchFamily="18" charset="0"/>
              <a:cs typeface="Times New Roman" pitchFamily="18" charset="0"/>
            </a:endParaRPr>
          </a:p>
        </p:txBody>
      </p:sp>
      <p:sp>
        <p:nvSpPr>
          <p:cNvPr id="8" name="Прямоугольник 7"/>
          <p:cNvSpPr/>
          <p:nvPr/>
        </p:nvSpPr>
        <p:spPr>
          <a:xfrm>
            <a:off x="2285984" y="2500306"/>
            <a:ext cx="6357982" cy="3477875"/>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раннем дошкольном возрасте дети начинают проявлять самостоятельность в самообслуживании.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Интерес, внимание ребенка к бытовым действиям, впечатлительность нервной системы дают возможность взрослым быстро научить ребенка определенной последовательности операций, из которых складывается каждое действие, приемам, которые помогают выполнять задание быстро, экономно. Если же это время упустить, неправильные действия автоматизируются, ребенок привыкает к неряшливости, небрежности.</a:t>
            </a:r>
            <a:endParaRPr lang="ru-RU" sz="2000" dirty="0"/>
          </a:p>
        </p:txBody>
      </p:sp>
    </p:spTree>
    <p:extLst>
      <p:ext uri="{BB962C8B-B14F-4D97-AF65-F5344CB8AC3E}">
        <p14:creationId xmlns="" xmlns:p14="http://schemas.microsoft.com/office/powerpoint/2010/main" val="2367990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8" name="Содержимое 7"/>
          <p:cNvSpPr>
            <a:spLocks noGrp="1"/>
          </p:cNvSpPr>
          <p:nvPr>
            <p:ph idx="1"/>
          </p:nvPr>
        </p:nvSpPr>
        <p:spPr>
          <a:xfrm>
            <a:off x="428596" y="404665"/>
            <a:ext cx="8258204" cy="3881591"/>
          </a:xfrm>
        </p:spPr>
        <p:txBody>
          <a:bodyPr>
            <a:normAutofit/>
          </a:bodyPr>
          <a:lstStyle/>
          <a:p>
            <a:pPr algn="just">
              <a:buNone/>
            </a:pPr>
            <a:r>
              <a:rPr lang="ru-RU" dirty="0" smtClean="0"/>
              <a:t>                 </a:t>
            </a:r>
            <a:endParaRPr lang="ru-RU" sz="2600" dirty="0">
              <a:latin typeface="Times New Roman" pitchFamily="18" charset="0"/>
              <a:cs typeface="Times New Roman" pitchFamily="18" charset="0"/>
            </a:endParaRPr>
          </a:p>
        </p:txBody>
      </p:sp>
      <p:sp>
        <p:nvSpPr>
          <p:cNvPr id="5" name="Прямоугольник 4"/>
          <p:cNvSpPr/>
          <p:nvPr/>
        </p:nvSpPr>
        <p:spPr>
          <a:xfrm>
            <a:off x="714348" y="357166"/>
            <a:ext cx="7929618" cy="3918645"/>
          </a:xfrm>
          <a:prstGeom prst="rect">
            <a:avLst/>
          </a:prstGeom>
        </p:spPr>
        <p:txBody>
          <a:bodyPr wrap="square">
            <a:spAutoFit/>
          </a:bodyPr>
          <a:lstStyle/>
          <a:p>
            <a:pPr algn="just">
              <a:buNone/>
            </a:pP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Воспитание культурно-гигиенических навыков начинается очень рано. Подготовкой к формированию навыков, самостоятельным движениям по самообслуживанию является создание у ребенка положительного отношения к одеванию, умыванию, приему пищи. </a:t>
            </a:r>
          </a:p>
          <a:p>
            <a:pPr algn="just">
              <a:buNone/>
            </a:pPr>
            <a:r>
              <a:rPr lang="ru-RU" sz="2000" dirty="0" smtClean="0">
                <a:latin typeface="Times New Roman" pitchFamily="18" charset="0"/>
                <a:cs typeface="Times New Roman" pitchFamily="18" charset="0"/>
              </a:rPr>
              <a:t>           В группе создана рациональная, комфортная, санитарно – гигиеническая обстановка. Есть отдельный санузел, спальня. В группе соблюдаются санитарные требования содержания. У каждого ребенка есть отдельный ящик, место за столом, стул, горшок, полотенце. В раздевальной комнате висят иллюстрации, показывающие последовательность одевания и раздевания, порядок складывания одежды. В групповой комнате есть альбомы, книги с режимными моментами, с правильными и неправильными действиями.</a:t>
            </a:r>
            <a:endParaRPr lang="ru-RU" sz="2000" dirty="0"/>
          </a:p>
        </p:txBody>
      </p:sp>
    </p:spTree>
    <p:extLst>
      <p:ext uri="{BB962C8B-B14F-4D97-AF65-F5344CB8AC3E}">
        <p14:creationId xmlns="" xmlns:p14="http://schemas.microsoft.com/office/powerpoint/2010/main" val="403514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42900"/>
            <a:ext cx="9144000" cy="7000900"/>
          </a:xfrm>
          <a:prstGeom prst="rect">
            <a:avLst/>
          </a:prstGeom>
          <a:noFill/>
        </p:spPr>
      </p:pic>
      <p:sp>
        <p:nvSpPr>
          <p:cNvPr id="8" name="Содержимое 7"/>
          <p:cNvSpPr>
            <a:spLocks noGrp="1"/>
          </p:cNvSpPr>
          <p:nvPr>
            <p:ph idx="1"/>
          </p:nvPr>
        </p:nvSpPr>
        <p:spPr>
          <a:xfrm>
            <a:off x="500034" y="285728"/>
            <a:ext cx="8358246" cy="3929090"/>
          </a:xfrm>
        </p:spPr>
        <p:txBody>
          <a:bodyPr>
            <a:normAutofit/>
          </a:bodyPr>
          <a:lstStyle/>
          <a:p>
            <a:pPr algn="just">
              <a:buNone/>
            </a:pPr>
            <a:r>
              <a:rPr lang="ru-RU" dirty="0" smtClean="0">
                <a:latin typeface="Times New Roman" pitchFamily="18" charset="0"/>
                <a:cs typeface="Times New Roman" pitchFamily="18" charset="0"/>
              </a:rPr>
              <a:t>             </a:t>
            </a:r>
            <a:endParaRPr lang="ru-RU" dirty="0"/>
          </a:p>
        </p:txBody>
      </p:sp>
      <p:sp>
        <p:nvSpPr>
          <p:cNvPr id="5" name="Прямоугольник 4"/>
          <p:cNvSpPr/>
          <p:nvPr/>
        </p:nvSpPr>
        <p:spPr>
          <a:xfrm>
            <a:off x="857224" y="357166"/>
            <a:ext cx="7715304" cy="4708981"/>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 первом этапе я знакомила детей с последовательностью умывания, одевания и других культурно – гигиенических навыков. Использовала следующие методы: показ действия, объяснение, упражнение. Для дополнительной мотивации широко использую игровые приемы, художественное слово, </a:t>
            </a:r>
            <a:r>
              <a:rPr lang="ru-RU" sz="2000" dirty="0" err="1" smtClean="0">
                <a:latin typeface="Times New Roman" pitchFamily="18" charset="0"/>
                <a:cs typeface="Times New Roman" pitchFamily="18" charset="0"/>
              </a:rPr>
              <a:t>потешки</a:t>
            </a:r>
            <a:r>
              <a:rPr lang="ru-RU" sz="2000" dirty="0" smtClean="0">
                <a:latin typeface="Times New Roman" pitchFamily="18" charset="0"/>
                <a:cs typeface="Times New Roman" pitchFamily="18" charset="0"/>
              </a:rPr>
              <a:t>. Для формирования представлений детей об одежде, туалетных принадлежностях, посуде, включаю данные задачи в занятия по ознакомлению с окружающим. </a:t>
            </a:r>
          </a:p>
          <a:p>
            <a:pPr algn="just"/>
            <a:r>
              <a:rPr lang="ru-RU" sz="2000" dirty="0" smtClean="0">
                <a:latin typeface="Times New Roman" pitchFamily="18" charset="0"/>
                <a:cs typeface="Times New Roman" pitchFamily="18" charset="0"/>
              </a:rPr>
              <a:t>     На первых занятиях постоянный гость кукла Катя, которой объясняю и показываю зачем мы умываемся, последовательно одеваемся, как складываем одежду. Часто в занятиях используется художественное слово, </a:t>
            </a:r>
            <a:r>
              <a:rPr lang="ru-RU" sz="2000" dirty="0" err="1" smtClean="0">
                <a:latin typeface="Times New Roman" pitchFamily="18" charset="0"/>
                <a:cs typeface="Times New Roman" pitchFamily="18" charset="0"/>
              </a:rPr>
              <a:t>потешки</a:t>
            </a:r>
            <a:r>
              <a:rPr lang="ru-RU" sz="2000" dirty="0" smtClean="0">
                <a:latin typeface="Times New Roman" pitchFamily="18" charset="0"/>
                <a:cs typeface="Times New Roman" pitchFamily="18" charset="0"/>
              </a:rPr>
              <a:t>. На всех этапах для развития мелкой моторики использую пальчиковые игры. Эти упражнения повторяются и на занятиях, и в режимных моментах, и в повседневной жизни.</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83472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Содержимое 4"/>
          <p:cNvSpPr>
            <a:spLocks noGrp="1"/>
          </p:cNvSpPr>
          <p:nvPr>
            <p:ph idx="1"/>
          </p:nvPr>
        </p:nvSpPr>
        <p:spPr>
          <a:xfrm>
            <a:off x="642910" y="285729"/>
            <a:ext cx="8229600" cy="5786477"/>
          </a:xfrm>
        </p:spPr>
        <p:txBody>
          <a:bodyPr>
            <a:normAutofit fontScale="85000" lnSpcReduction="20000"/>
          </a:bodyPr>
          <a:lstStyle/>
          <a:p>
            <a:pPr algn="just">
              <a:buNone/>
            </a:pPr>
            <a:r>
              <a:rPr lang="ru-RU"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Когда дети освоили первичные навыки умывания, одевания, кормления, постепенно перехожу ко второму этапу: это  закрепление культурно – гигиенических навыков. На данном этапе использую следующие методы: упражнения с применением </a:t>
            </a:r>
            <a:r>
              <a:rPr lang="ru-RU" sz="2400" dirty="0" err="1" smtClean="0">
                <a:latin typeface="Times New Roman" pitchFamily="18" charset="0"/>
                <a:cs typeface="Times New Roman" pitchFamily="18" charset="0"/>
              </a:rPr>
              <a:t>потешек</a:t>
            </a:r>
            <a:r>
              <a:rPr lang="ru-RU" sz="2400" dirty="0" smtClean="0">
                <a:latin typeface="Times New Roman" pitchFamily="18" charset="0"/>
                <a:cs typeface="Times New Roman" pitchFamily="18" charset="0"/>
              </a:rPr>
              <a:t>, художественного слова; игровые упражнения; дидактические игры: «Хорошо - плохо», «Умоем Катю», «Оденем Машу». Когда дети стали применять культурно – гигиенические навыки, и навыки самообслуживания запомнили и называют действия (пользуются ложкой, кушают хлеб с первым блюдом, вытирают рот, моют руки ) называют необходимые принадлежности (мыло, полотенце) перешла к третьему этапу: это самостоятельное применение культурно – гигиенических навыков. На данном этапе использовала в основном наблюдение за деятельностью детей, поощрение, напоминание, похвала, помощь. Предоставляю ребенку самостоятельность там, где он что-то может сделать сам. Наряду с этим каждый ребенок постоянно нуждается в показе, поощрении, помощи, поэтому основой методики в детском учреждении является работа с небольшими группами детей. На данном этапе многие дети уже без напоминаний, моют руки правильно, используют полотенце, снимая его с крючка, стараются одеваться, раздеваться в определенной последовательности, аккуратно складывать одежду. </a:t>
            </a:r>
            <a:endParaRPr lang="ru-RU" sz="2400" dirty="0"/>
          </a:p>
        </p:txBody>
      </p:sp>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Содержимое 4"/>
          <p:cNvSpPr>
            <a:spLocks noGrp="1"/>
          </p:cNvSpPr>
          <p:nvPr>
            <p:ph idx="1"/>
          </p:nvPr>
        </p:nvSpPr>
        <p:spPr>
          <a:xfrm>
            <a:off x="857224" y="214290"/>
            <a:ext cx="7829576" cy="5357850"/>
          </a:xfrm>
        </p:spPr>
        <p:txBody>
          <a:bodyPr>
            <a:normAutofit/>
          </a:bodyPr>
          <a:lstStyle/>
          <a:p>
            <a:pPr algn="just">
              <a:spcBef>
                <a:spcPts val="0"/>
              </a:spcBef>
              <a:buNone/>
            </a:pPr>
            <a:r>
              <a:rPr lang="ru-RU" sz="2200" dirty="0" smtClean="0">
                <a:latin typeface="Times New Roman" pitchFamily="18" charset="0"/>
                <a:cs typeface="Times New Roman" pitchFamily="18" charset="0"/>
              </a:rPr>
              <a:t>       </a:t>
            </a:r>
          </a:p>
          <a:p>
            <a:pPr algn="just">
              <a:spcBef>
                <a:spcPts val="0"/>
              </a:spcBef>
              <a:buNone/>
            </a:pPr>
            <a:r>
              <a:rPr lang="ru-RU" sz="2200" dirty="0" smtClean="0">
                <a:latin typeface="Times New Roman" pitchFamily="18" charset="0"/>
                <a:cs typeface="Times New Roman" pitchFamily="18" charset="0"/>
              </a:rPr>
              <a:t>             К методам формирования гигиенических навыков можно отнести: </a:t>
            </a:r>
          </a:p>
          <a:p>
            <a:pPr algn="just">
              <a:spcBef>
                <a:spcPts val="0"/>
              </a:spcBef>
              <a:buNone/>
            </a:pPr>
            <a:r>
              <a:rPr lang="ru-RU" sz="2200" dirty="0" smtClean="0">
                <a:latin typeface="Times New Roman" pitchFamily="18" charset="0"/>
                <a:cs typeface="Times New Roman" pitchFamily="18" charset="0"/>
              </a:rPr>
              <a:t>   -Разъяснение необходимости выполнения  в режимных моментах гигиенических процедур;</a:t>
            </a:r>
          </a:p>
          <a:p>
            <a:pPr algn="just">
              <a:spcBef>
                <a:spcPts val="0"/>
              </a:spcBef>
              <a:buNone/>
            </a:pPr>
            <a:r>
              <a:rPr lang="ru-RU" sz="2200" dirty="0" smtClean="0">
                <a:latin typeface="Times New Roman" pitchFamily="18" charset="0"/>
                <a:cs typeface="Times New Roman" pitchFamily="18" charset="0"/>
              </a:rPr>
              <a:t>   -Пример взрослого;</a:t>
            </a:r>
          </a:p>
          <a:p>
            <a:pPr algn="just">
              <a:spcBef>
                <a:spcPts val="0"/>
              </a:spcBef>
              <a:buNone/>
            </a:pPr>
            <a:r>
              <a:rPr lang="ru-RU" sz="2200" dirty="0" smtClean="0">
                <a:latin typeface="Times New Roman" pitchFamily="18" charset="0"/>
                <a:cs typeface="Times New Roman" pitchFamily="18" charset="0"/>
              </a:rPr>
              <a:t>   -Приучение, упражнение;</a:t>
            </a:r>
          </a:p>
          <a:p>
            <a:pPr algn="just">
              <a:spcBef>
                <a:spcPts val="0"/>
              </a:spcBef>
              <a:buNone/>
            </a:pPr>
            <a:r>
              <a:rPr lang="ru-RU" sz="2200" dirty="0" smtClean="0">
                <a:latin typeface="Times New Roman" pitchFamily="18" charset="0"/>
                <a:cs typeface="Times New Roman" pitchFamily="18" charset="0"/>
              </a:rPr>
              <a:t>   -Создание воспитывающих ситуаций;</a:t>
            </a:r>
          </a:p>
          <a:p>
            <a:pPr algn="just">
              <a:spcBef>
                <a:spcPts val="0"/>
              </a:spcBef>
              <a:buNone/>
            </a:pPr>
            <a:r>
              <a:rPr lang="ru-RU" sz="2200" dirty="0" smtClean="0">
                <a:latin typeface="Times New Roman" pitchFamily="18" charset="0"/>
                <a:cs typeface="Times New Roman" pitchFamily="18" charset="0"/>
              </a:rPr>
              <a:t>   -Поощрение, которое помогает ребенку утвердиться, поверить в свои силы (особенно в освоение новых навыков);</a:t>
            </a:r>
          </a:p>
          <a:p>
            <a:pPr algn="just">
              <a:spcBef>
                <a:spcPts val="0"/>
              </a:spcBef>
              <a:buNone/>
            </a:pPr>
            <a:r>
              <a:rPr lang="ru-RU" sz="2200" dirty="0" smtClean="0">
                <a:latin typeface="Times New Roman" pitchFamily="18" charset="0"/>
                <a:cs typeface="Times New Roman" pitchFamily="18" charset="0"/>
              </a:rPr>
              <a:t>              Постепенно повышая требования к ребенку, провожу работу с семьей, в индивидуальных беседах рассказываю, чему уже научился их ребенок и что нужно продолжать закреплять дома. </a:t>
            </a:r>
          </a:p>
          <a:p>
            <a:pPr algn="just"/>
            <a:endParaRPr lang="ru-RU" sz="2200" dirty="0"/>
          </a:p>
        </p:txBody>
      </p:sp>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Содержимое 4"/>
          <p:cNvSpPr>
            <a:spLocks noGrp="1"/>
          </p:cNvSpPr>
          <p:nvPr>
            <p:ph idx="1"/>
          </p:nvPr>
        </p:nvSpPr>
        <p:spPr>
          <a:xfrm>
            <a:off x="785786" y="332657"/>
            <a:ext cx="7901014" cy="3524972"/>
          </a:xfrm>
        </p:spPr>
        <p:txBody>
          <a:bodyPr>
            <a:normAutofit/>
          </a:bodyPr>
          <a:lstStyle/>
          <a:p>
            <a:pPr algn="just">
              <a:buNone/>
            </a:pPr>
            <a:r>
              <a:rPr lang="ru-RU" sz="2400" dirty="0" smtClean="0">
                <a:latin typeface="Times New Roman" pitchFamily="18" charset="0"/>
                <a:cs typeface="Times New Roman" pitchFamily="18" charset="0"/>
              </a:rPr>
              <a:t>         </a:t>
            </a:r>
            <a:endParaRPr lang="ru-RU" dirty="0"/>
          </a:p>
        </p:txBody>
      </p:sp>
      <p:sp>
        <p:nvSpPr>
          <p:cNvPr id="6" name="Прямоугольник 5"/>
          <p:cNvSpPr/>
          <p:nvPr/>
        </p:nvSpPr>
        <p:spPr>
          <a:xfrm>
            <a:off x="1071538" y="357166"/>
            <a:ext cx="7500990" cy="5313522"/>
          </a:xfrm>
          <a:prstGeom prst="rect">
            <a:avLst/>
          </a:prstGeom>
        </p:spPr>
        <p:txBody>
          <a:bodyPr wrap="square">
            <a:spAutoFit/>
          </a:bodyPr>
          <a:lstStyle/>
          <a:p>
            <a:pPr algn="just">
              <a:buNone/>
            </a:pPr>
            <a:r>
              <a:rPr lang="ru-RU" sz="2200" dirty="0" smtClean="0">
                <a:latin typeface="Times New Roman" pitchFamily="18" charset="0"/>
                <a:cs typeface="Times New Roman" pitchFamily="18" charset="0"/>
              </a:rPr>
              <a:t>        Воспитание культурно-гигиенических навыков у детей – первооснова всей дальнейшей работы и основа для развития физически крепкого ребенка. К тому же культурно-гигиенические навыки – это элементы самообслуживания, что является первой ступенью и основой для трудового воспитания.</a:t>
            </a:r>
          </a:p>
          <a:p>
            <a:pPr algn="just">
              <a:buNone/>
            </a:pPr>
            <a:r>
              <a:rPr lang="ru-RU" sz="2200" dirty="0" smtClean="0">
                <a:latin typeface="Times New Roman" pitchFamily="18" charset="0"/>
                <a:cs typeface="Times New Roman" pitchFamily="18" charset="0"/>
              </a:rPr>
              <a:t>      Решающее значение для формирования культурно – гигиенических навыков у детей дошкольного возраста имеет положительный опыт, особенное значение, для накопления которого имеет общение и совместная деятельность детей. </a:t>
            </a:r>
          </a:p>
          <a:p>
            <a:pPr algn="just"/>
            <a:r>
              <a:rPr lang="ru-RU" sz="2200" dirty="0" smtClean="0">
                <a:latin typeface="Times New Roman" pitchFamily="18" charset="0"/>
                <a:cs typeface="Times New Roman" pitchFamily="18" charset="0"/>
              </a:rPr>
              <a:t>      Результаты проведенной работы показали, что работа по формированию культурно - гигиенического навыков способствует развитию не только формированию основ здорового образа жизни, но и развитию речи, самостоятельности, мелкой моторики.</a:t>
            </a:r>
            <a:endParaRPr lang="ru-RU" sz="2200" dirty="0"/>
          </a:p>
        </p:txBody>
      </p:sp>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tod-kopilka.ru/images/doc/29/23872/img3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Содержимое 4"/>
          <p:cNvSpPr>
            <a:spLocks noGrp="1"/>
          </p:cNvSpPr>
          <p:nvPr>
            <p:ph idx="1"/>
          </p:nvPr>
        </p:nvSpPr>
        <p:spPr>
          <a:xfrm>
            <a:off x="457200" y="332656"/>
            <a:ext cx="8229600" cy="5760639"/>
          </a:xfrm>
        </p:spPr>
        <p:txBody>
          <a:bodyPr>
            <a:normAutofit/>
          </a:bodyPr>
          <a:lstStyle/>
          <a:p>
            <a:pPr algn="just">
              <a:buNone/>
            </a:pPr>
            <a:r>
              <a:rPr lang="ru-RU" dirty="0" smtClean="0">
                <a:latin typeface="Times New Roman" pitchFamily="18" charset="0"/>
                <a:cs typeface="Times New Roman" pitchFamily="18" charset="0"/>
              </a:rPr>
              <a:t>     </a:t>
            </a:r>
            <a:endParaRPr lang="ru-RU" dirty="0"/>
          </a:p>
        </p:txBody>
      </p:sp>
      <p:pic>
        <p:nvPicPr>
          <p:cNvPr id="6" name="Рисунок 5" descr="IMG_20210120_101441.jpg"/>
          <p:cNvPicPr>
            <a:picLocks noChangeAspect="1"/>
          </p:cNvPicPr>
          <p:nvPr/>
        </p:nvPicPr>
        <p:blipFill>
          <a:blip r:embed="rId3" cstate="print"/>
          <a:stretch>
            <a:fillRect/>
          </a:stretch>
        </p:blipFill>
        <p:spPr>
          <a:xfrm>
            <a:off x="5500694" y="3429000"/>
            <a:ext cx="2286016" cy="2571768"/>
          </a:xfrm>
          <a:prstGeom prst="rect">
            <a:avLst/>
          </a:prstGeom>
        </p:spPr>
      </p:pic>
      <p:pic>
        <p:nvPicPr>
          <p:cNvPr id="7" name="Рисунок 6" descr="IMG_20210120_101441.jpg"/>
          <p:cNvPicPr>
            <a:picLocks noChangeAspect="1"/>
          </p:cNvPicPr>
          <p:nvPr/>
        </p:nvPicPr>
        <p:blipFill>
          <a:blip r:embed="rId4" cstate="print"/>
          <a:stretch>
            <a:fillRect/>
          </a:stretch>
        </p:blipFill>
        <p:spPr>
          <a:xfrm>
            <a:off x="2500298" y="3429000"/>
            <a:ext cx="2428892" cy="2500330"/>
          </a:xfrm>
          <a:prstGeom prst="rect">
            <a:avLst/>
          </a:prstGeom>
        </p:spPr>
      </p:pic>
      <p:pic>
        <p:nvPicPr>
          <p:cNvPr id="8" name="Рисунок 7" descr="IMG_20210120_101441.jpg"/>
          <p:cNvPicPr>
            <a:picLocks noChangeAspect="1"/>
          </p:cNvPicPr>
          <p:nvPr/>
        </p:nvPicPr>
        <p:blipFill>
          <a:blip r:embed="rId5" cstate="print"/>
          <a:stretch>
            <a:fillRect/>
          </a:stretch>
        </p:blipFill>
        <p:spPr>
          <a:xfrm>
            <a:off x="5357818" y="571480"/>
            <a:ext cx="2085208" cy="2500330"/>
          </a:xfrm>
          <a:prstGeom prst="rect">
            <a:avLst/>
          </a:prstGeom>
        </p:spPr>
      </p:pic>
      <p:pic>
        <p:nvPicPr>
          <p:cNvPr id="9" name="Рисунок 8" descr="IMG_20210120_101441.jpg"/>
          <p:cNvPicPr>
            <a:picLocks noChangeAspect="1"/>
          </p:cNvPicPr>
          <p:nvPr/>
        </p:nvPicPr>
        <p:blipFill>
          <a:blip r:embed="rId6" cstate="print"/>
          <a:stretch>
            <a:fillRect/>
          </a:stretch>
        </p:blipFill>
        <p:spPr>
          <a:xfrm>
            <a:off x="1571604" y="571480"/>
            <a:ext cx="2286016" cy="2571769"/>
          </a:xfrm>
          <a:prstGeom prst="rect">
            <a:avLst/>
          </a:prstGeom>
        </p:spPr>
      </p:pic>
    </p:spTree>
    <p:extLst>
      <p:ext uri="{BB962C8B-B14F-4D97-AF65-F5344CB8AC3E}">
        <p14:creationId xmlns="" xmlns:p14="http://schemas.microsoft.com/office/powerpoint/2010/main" val="2108733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TotalTime>
  <Words>581</Words>
  <Application>Microsoft Office PowerPoint</Application>
  <PresentationFormat>Экран (4:3)</PresentationFormat>
  <Paragraphs>44</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Актуальность</vt:lpstr>
      <vt:lpstr>   </vt:lpstr>
      <vt:lpstr>Слайд 4</vt:lpstr>
      <vt:lpstr>Слайд 5</vt:lpstr>
      <vt:lpstr>Слайд 6</vt:lpstr>
      <vt:lpstr>Слайд 7</vt:lpstr>
      <vt:lpstr>Слайд 8</vt:lpstr>
      <vt:lpstr>Слайд 9</vt:lpstr>
      <vt:lpstr>Слайд 10</vt:lpstr>
      <vt:lpstr>Слайд 11</vt:lpstr>
      <vt:lpstr>      </vt:lpstr>
      <vt:lpstr>Слайд 13</vt:lpstr>
      <vt:lpstr>Слайд 14</vt:lpstr>
      <vt:lpstr>Слайд 15</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Игра с загадками</dc:title>
  <dc:creator>User</dc:creator>
  <cp:lastModifiedBy>User</cp:lastModifiedBy>
  <cp:revision>36</cp:revision>
  <dcterms:created xsi:type="dcterms:W3CDTF">2016-11-20T01:13:10Z</dcterms:created>
  <dcterms:modified xsi:type="dcterms:W3CDTF">2021-03-30T20:29:00Z</dcterms:modified>
</cp:coreProperties>
</file>