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7" r:id="rId2"/>
    <p:sldId id="269" r:id="rId3"/>
    <p:sldId id="270" r:id="rId4"/>
    <p:sldId id="282" r:id="rId5"/>
    <p:sldId id="281" r:id="rId6"/>
    <p:sldId id="280" r:id="rId7"/>
    <p:sldId id="279" r:id="rId8"/>
    <p:sldId id="283" r:id="rId9"/>
    <p:sldId id="284" r:id="rId10"/>
    <p:sldId id="285" r:id="rId11"/>
    <p:sldId id="275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66248" autoAdjust="0"/>
  </p:normalViewPr>
  <p:slideViewPr>
    <p:cSldViewPr>
      <p:cViewPr>
        <p:scale>
          <a:sx n="91" d="100"/>
          <a:sy n="91" d="100"/>
        </p:scale>
        <p:origin x="-552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265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D6BD3-CA83-47D5-8A83-DCC688F605B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1695B-8AEB-4A0E-A2DD-907BD9698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5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695B-8AEB-4A0E-A2DD-907BD9698F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87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695B-8AEB-4A0E-A2DD-907BD9698FE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9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695B-8AEB-4A0E-A2DD-907BD9698FE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8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695B-8AEB-4A0E-A2DD-907BD9698F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1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695B-8AEB-4A0E-A2DD-907BD9698F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3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695B-8AEB-4A0E-A2DD-907BD9698F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695B-8AEB-4A0E-A2DD-907BD9698F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4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695B-8AEB-4A0E-A2DD-907BD9698F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45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695B-8AEB-4A0E-A2DD-907BD9698F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2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695B-8AEB-4A0E-A2DD-907BD9698FE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4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през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-17140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47664" y="2132856"/>
            <a:ext cx="66247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Утренняя гимнастика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детском саду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zaryadk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764" y="4783727"/>
            <a:ext cx="4248472" cy="2154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443711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alt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Подготовила:    Быкова И.Е.,   воспитатель  высшей кв.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548681"/>
            <a:ext cx="7859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комплексам упражнений для утренней гимнастики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417638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содержать упражнения для всех групп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комплексе для выполнения упражнений используются различные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должны выполняться из разных исходных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подбираются упражнения разной интенсивности,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чередуются комплексы с различными пособиями и без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музыкально-ритмичное сопровождение ( бубен, счет, хлопки, звукозапись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комплекс должен быть интересен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579257"/>
            <a:ext cx="8291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altLang="ru-RU" sz="2000" b="1" dirty="0" smtClean="0">
              <a:solidFill>
                <a:srgbClr val="9537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комплекс утренней гимнастики 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течение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-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недель, в зависимости от сложности упражнений и возраста детей .</a:t>
            </a:r>
          </a:p>
        </p:txBody>
      </p:sp>
    </p:spTree>
    <p:extLst>
      <p:ext uri="{BB962C8B-B14F-4D97-AF65-F5344CB8AC3E}">
        <p14:creationId xmlns:p14="http://schemas.microsoft.com/office/powerpoint/2010/main" val="38477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000000000000000000000000000000000000000000000000000000000000000000000000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272809" cy="4837176"/>
        </p:xfrm>
        <a:graphic>
          <a:graphicData uri="http://schemas.openxmlformats.org/drawingml/2006/table">
            <a:tbl>
              <a:tblPr/>
              <a:tblGrid>
                <a:gridCol w="382969">
                  <a:extLst>
                    <a:ext uri="{9D8B030D-6E8A-4147-A177-3AD203B41FA5}">
                      <a16:colId xmlns:a16="http://schemas.microsoft.com/office/drawing/2014/main" xmlns="" val="535637065"/>
                    </a:ext>
                  </a:extLst>
                </a:gridCol>
                <a:gridCol w="1445330">
                  <a:extLst>
                    <a:ext uri="{9D8B030D-6E8A-4147-A177-3AD203B41FA5}">
                      <a16:colId xmlns:a16="http://schemas.microsoft.com/office/drawing/2014/main" xmlns="" val="1218764843"/>
                    </a:ext>
                  </a:extLst>
                </a:gridCol>
                <a:gridCol w="1169823">
                  <a:extLst>
                    <a:ext uri="{9D8B030D-6E8A-4147-A177-3AD203B41FA5}">
                      <a16:colId xmlns:a16="http://schemas.microsoft.com/office/drawing/2014/main" xmlns="" val="2968530103"/>
                    </a:ext>
                  </a:extLst>
                </a:gridCol>
                <a:gridCol w="1003942">
                  <a:extLst>
                    <a:ext uri="{9D8B030D-6E8A-4147-A177-3AD203B41FA5}">
                      <a16:colId xmlns:a16="http://schemas.microsoft.com/office/drawing/2014/main" xmlns="" val="580878253"/>
                    </a:ext>
                  </a:extLst>
                </a:gridCol>
                <a:gridCol w="1002500">
                  <a:extLst>
                    <a:ext uri="{9D8B030D-6E8A-4147-A177-3AD203B41FA5}">
                      <a16:colId xmlns:a16="http://schemas.microsoft.com/office/drawing/2014/main" xmlns="" val="3457824208"/>
                    </a:ext>
                  </a:extLst>
                </a:gridCol>
                <a:gridCol w="980862">
                  <a:extLst>
                    <a:ext uri="{9D8B030D-6E8A-4147-A177-3AD203B41FA5}">
                      <a16:colId xmlns:a16="http://schemas.microsoft.com/office/drawing/2014/main" xmlns="" val="3666488832"/>
                    </a:ext>
                  </a:extLst>
                </a:gridCol>
                <a:gridCol w="1287383">
                  <a:extLst>
                    <a:ext uri="{9D8B030D-6E8A-4147-A177-3AD203B41FA5}">
                      <a16:colId xmlns:a16="http://schemas.microsoft.com/office/drawing/2014/main" xmlns="" val="1491022529"/>
                    </a:ext>
                  </a:extLst>
                </a:gridCol>
              </a:tblGrid>
              <a:tr h="60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Длительность зарядки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ОРУ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Частота повторений ОРУ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Бег – количество секунд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Прыжки. Количество.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8840261"/>
                  </a:ext>
                </a:extLst>
              </a:tr>
              <a:tr h="801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младшая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4 -5 минут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2-3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4-5 раз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7-8  секунд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 – 6 в чередовании с ходьбой 2-4 раза * 2 раза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866189"/>
                  </a:ext>
                </a:extLst>
              </a:tr>
              <a:tr h="801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младшая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5-6 минут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3-4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4-6 раз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  секунд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 – 6 в чередовании с ходьбой 2-4 раза * 2 раза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7179724"/>
                  </a:ext>
                </a:extLst>
              </a:tr>
              <a:tr h="801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6-8 минут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4-5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5-6 раз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 секунд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6 - 8 в чередовании с ходьбой 3-4 раза * 3 раза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9157618"/>
                  </a:ext>
                </a:extLst>
              </a:tr>
              <a:tr h="801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Старшая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8-10 минут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5-6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6-8 раз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 секунд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8 - 10 в чередовании с ходьбой  4 - 5 раз * 3 раза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9034894"/>
                  </a:ext>
                </a:extLst>
              </a:tr>
              <a:tr h="801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Подготовительная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 – 12 минут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8-10 раз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35 – 40 секунд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10 - 12 в чередовании с ходьбой 5-6  раз * 3 раза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148584"/>
                  </a:ext>
                </a:extLst>
              </a:tr>
            </a:tbl>
          </a:graphicData>
        </a:graphic>
      </p:graphicFrame>
      <p:pic>
        <p:nvPicPr>
          <p:cNvPr id="4" name="Содержимое 3" descr="през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" y="16839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404665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Методика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утренней гимнастики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730921"/>
              </p:ext>
            </p:extLst>
          </p:nvPr>
        </p:nvGraphicFramePr>
        <p:xfrm>
          <a:off x="292150" y="804775"/>
          <a:ext cx="8568954" cy="5807059"/>
        </p:xfrm>
        <a:graphic>
          <a:graphicData uri="http://schemas.openxmlformats.org/drawingml/2006/table">
            <a:tbl>
              <a:tblPr/>
              <a:tblGrid>
                <a:gridCol w="451220">
                  <a:extLst>
                    <a:ext uri="{9D8B030D-6E8A-4147-A177-3AD203B41FA5}">
                      <a16:colId xmlns:a16="http://schemas.microsoft.com/office/drawing/2014/main" xmlns="" val="535637065"/>
                    </a:ext>
                  </a:extLst>
                </a:gridCol>
                <a:gridCol w="1702915">
                  <a:extLst>
                    <a:ext uri="{9D8B030D-6E8A-4147-A177-3AD203B41FA5}">
                      <a16:colId xmlns:a16="http://schemas.microsoft.com/office/drawing/2014/main" xmlns="" val="1218764843"/>
                    </a:ext>
                  </a:extLst>
                </a:gridCol>
                <a:gridCol w="1446266">
                  <a:extLst>
                    <a:ext uri="{9D8B030D-6E8A-4147-A177-3AD203B41FA5}">
                      <a16:colId xmlns:a16="http://schemas.microsoft.com/office/drawing/2014/main" xmlns="" val="2968530103"/>
                    </a:ext>
                  </a:extLst>
                </a:gridCol>
                <a:gridCol w="1114902">
                  <a:extLst>
                    <a:ext uri="{9D8B030D-6E8A-4147-A177-3AD203B41FA5}">
                      <a16:colId xmlns:a16="http://schemas.microsoft.com/office/drawing/2014/main" xmlns="" val="580878253"/>
                    </a:ext>
                  </a:extLst>
                </a:gridCol>
                <a:gridCol w="1181164">
                  <a:extLst>
                    <a:ext uri="{9D8B030D-6E8A-4147-A177-3AD203B41FA5}">
                      <a16:colId xmlns:a16="http://schemas.microsoft.com/office/drawing/2014/main" xmlns="" val="3457824208"/>
                    </a:ext>
                  </a:extLst>
                </a:gridCol>
                <a:gridCol w="1155669">
                  <a:extLst>
                    <a:ext uri="{9D8B030D-6E8A-4147-A177-3AD203B41FA5}">
                      <a16:colId xmlns:a16="http://schemas.microsoft.com/office/drawing/2014/main" xmlns="" val="3666488832"/>
                    </a:ext>
                  </a:extLst>
                </a:gridCol>
                <a:gridCol w="1516818">
                  <a:extLst>
                    <a:ext uri="{9D8B030D-6E8A-4147-A177-3AD203B41FA5}">
                      <a16:colId xmlns:a16="http://schemas.microsoft.com/office/drawing/2014/main" xmlns="" val="1491022529"/>
                    </a:ext>
                  </a:extLst>
                </a:gridCol>
              </a:tblGrid>
              <a:tr h="772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Длительность зарядки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ОРУ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повторений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ОРУ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Бег – количество секунд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Прыжки. Количество.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8840261"/>
                  </a:ext>
                </a:extLst>
              </a:tr>
              <a:tr h="963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Вторая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группа раннего возраста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(2-3 года)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4 -5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минут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(игровые, подражательные упражнения)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2-3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4-5 раз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7-8  секунд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 – 6 в чередовании с ходьбой 2-4 раза * 2 раза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866189"/>
                  </a:ext>
                </a:extLst>
              </a:tr>
              <a:tr h="963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Младшая 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(3-4 года)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5-6 минут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3-4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-6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  секунд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 – 6 в чередовании с ходьбой 2-4 раза * 2 раза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7179724"/>
                  </a:ext>
                </a:extLst>
              </a:tr>
              <a:tr h="963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(4-5 лет)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6-8 минут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5-6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4-6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 секунд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6 - 8 в чередовании с ходьбой 3-4 раза * 3 раза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9157618"/>
                  </a:ext>
                </a:extLst>
              </a:tr>
              <a:tr h="963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Старшая 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(5-6 лет)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8-10 минут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-8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 секунд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8 - 10 в чередовании с ходьбой  4 - 5 раз * 3 раза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9034894"/>
                  </a:ext>
                </a:extLst>
              </a:tr>
              <a:tr h="963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Подготовительная 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(6-7 лет)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 – 12 минут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-10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35 – 40 секунд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10 - 12 в чередовании с ходьбой 5-6  раз * 3 раза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148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9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1124744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6" name="Рисунок 5" descr="zaryadk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619" y="3520281"/>
            <a:ext cx="48906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ез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83568" y="90872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здорового образа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                                         ребёнка   закладывает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подобранная и увлекательная утренняя гимнастика.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32635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в детском саду имеет большое оздоровительное значение и является обязательной частью распорядка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ежедневно перед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завтраком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4005064"/>
            <a:ext cx="8291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706635"/>
            <a:ext cx="48605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49079"/>
            <a:ext cx="2286000" cy="2522495"/>
          </a:xfrm>
        </p:spPr>
      </p:pic>
      <p:pic>
        <p:nvPicPr>
          <p:cNvPr id="4" name="Содержимое 3" descr="през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712968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Утренняя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– это комплекс упражнений, который настраивает и заряжает весь организм ребенка положительной энергией и бодростью на весь предстоящий день.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утренней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совершенствование двигательных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навыков;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сохранение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здоровья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пробуждение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ребенка для нормальной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жизнедеятельности.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16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утренней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гимнастики: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радостный эмоциональный подъем, разбудить организм ребенка, настроить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предстоящий день;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привычку к ежедневным физическим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упражнениям;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группы мышц, координацию движений, силу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выносливость;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умение одновременно начинать и своевременно заканчивать упражнения под музыку.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85" y="4725144"/>
            <a:ext cx="2113015" cy="203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72769"/>
            <a:ext cx="6480720" cy="1904503"/>
          </a:xfrm>
        </p:spPr>
      </p:pic>
      <p:pic>
        <p:nvPicPr>
          <p:cNvPr id="4" name="Содержимое 3" descr="през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404664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утренней гимнастики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048892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физкультурное мероприятие, утренняя гимнастика, начинается с разминки и заканчивается восстановительными упражнениями. Поскольку утренняя гимнастика не продолжительна, физические нагрузки в ней не велики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состоит из 3 частей: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</a:t>
            </a:r>
          </a:p>
          <a:p>
            <a:pPr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имеет свои задачи и содержание.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63437"/>
            <a:ext cx="4752528" cy="24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4306512"/>
            <a:ext cx="2664295" cy="1819651"/>
          </a:xfrm>
        </p:spPr>
      </p:pic>
      <p:pic>
        <p:nvPicPr>
          <p:cNvPr id="4" name="Содержимое 3" descr="през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274638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утренней гимнастики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13303"/>
            <a:ext cx="87849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детей, нацеливающая на выполнение согласованных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осанки,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к выполнению более сложных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(в колону, в шеренгу, круг)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строевые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(повороты и полуобороты налево, направо, кругом)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перестроения (из одной колоны в две, из двух колон в четыре, в круг, несколько кругов, смыкания и размыкания приставными шагами в сторону)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непродолжительная ходьба в чередовании с упражнениями, способствующими укреплению опорно-двигательного аппарата и формированию осанки (ходьба на носках, с различным положением рук, ходьба с высоким подниманием коленей, на пятках, перекрёстным шагом)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друг за другом и врассыпную или в сочетании с прыжками.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16" y="4365103"/>
            <a:ext cx="2692071" cy="18907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" y="4373540"/>
            <a:ext cx="2845534" cy="19165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7" y="4356668"/>
            <a:ext cx="2823902" cy="19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Содержимое 3" descr="през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49687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утренней гимнастики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35535"/>
            <a:ext cx="871296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основных мышечных групп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правильной осанки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комплекса общеразвивающих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 и без предметов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Упражнения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в определенной последовательности: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даются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укрепления плечевого пояса и рук, которые способствуют расширению грудной клетки, хорошему выпрямлению позвоночника, развитию дыхательных мышц;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мышц туловища; далее следуют упражнения для развития мышц ног и укрепления свода стопы.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с большой нагрузкой следует повторить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упражнение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аналогичное ему.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повторений каждого упражнения зависит от возраста детей и их физической подготовленности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3" y="4538044"/>
            <a:ext cx="2664296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96" y="4538044"/>
            <a:ext cx="2664296" cy="2088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49" y="4538044"/>
            <a:ext cx="266429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54868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 утренней гимнастики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9290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восстановить пульс и дыхание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возраста выполняют прыжки или бег, переходящие в заключительную ходьбу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возраста выполняют прыжки в сочетании с бегом, затем заключительную ходьбу с выполнением различных заданий.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заключительной ходьбы проводится малоподвижная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29000"/>
            <a:ext cx="446449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328701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Формы проведения утренней гимнастики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2523"/>
            <a:ext cx="8533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форма утренней гимнастики (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общеразвивающих упражнений) выполняется в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следующей последовательности: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87298"/>
            <a:ext cx="87849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Непродолжительная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разного вида, постепенно переходящая в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</a:t>
            </a: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Непрерывный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в умеренном темпе (1-3 мин)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Разные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Упражнения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 воздействия  (5-8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упражнений)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Бег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( 10-30 сек)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Подскоки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Непродолжительная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с дыхательными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упражнениями.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3303180"/>
            <a:ext cx="8533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(ОРУ)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 должна соответствовать принципу  постепенности - каждое предыдущее упражнение должно облегчить выполнение последующих, чередовать нагрузку на различные мышечные группы , постепенно включая в работу разные части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(сверху-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вниз)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для мышц плечевого пояса и рук; (первое и последнее упражнение на осанку)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для туловища (наклоны и повороты);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для ног и живота ( из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сидя, стоя, лежа );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для мышц плечевого пояса и рук.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365284"/>
            <a:ext cx="8533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Чередуются различные исходные положения (стоя, сидя, лежа на спине и животе), так как статическая поза отрицательно сказывается на осанке в целом и на формировании свода стопы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21814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74639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игрового характера:</a:t>
            </a:r>
          </a:p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подвижных игр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2-4 подвижных игр разной степени интенсивности и разными видами основных движений.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 следующим образом. Например, вначале проводят хороводную игру, общеразвивающие упражнения с включением в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них игр «Фотограф», «Затейники» (педагог показывает упражнения, а дети его копируют). Для пика физической нагрузки используется подвижная игра высокой интенсивности, а заканчивается утренняя гимнастика малоподвижной игрой;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34888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комплекса, связанного единым сюжетом </a:t>
            </a: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(обыгрывание какого-нибудь сюжета)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«На прогулке», «Мы на луг ходили», «Воробушки» и др.;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42524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с использованием 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ритмической гимнастики, танцевальных движений;</a:t>
            </a:r>
          </a:p>
          <a:p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 startAt="5"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бег (проводится на участке в течение 3-5 минут с постепенным увеличением расстояния, интенсивности, времени).</a:t>
            </a:r>
          </a:p>
          <a:p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1209</Words>
  <Application>Microsoft Office PowerPoint</Application>
  <PresentationFormat>Экран (4:3)</PresentationFormat>
  <Paragraphs>200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000000000000000000000000000000000000000000000000000000000000000000000000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 Фролов</cp:lastModifiedBy>
  <cp:revision>78</cp:revision>
  <dcterms:created xsi:type="dcterms:W3CDTF">2016-10-31T19:37:18Z</dcterms:created>
  <dcterms:modified xsi:type="dcterms:W3CDTF">2021-02-07T14:32:59Z</dcterms:modified>
</cp:coreProperties>
</file>