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83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611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32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4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32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31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38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2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950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55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203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2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5485B9-8EE1-447A-9C08-F7D6B532A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08F09D-72B8-45CC-BA0F-719945E923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0" y="0"/>
            <a:ext cx="12191980" cy="68579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963707F-B98C-4143-AFCF-D6B56C975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05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D2DFBB-460D-4ECB-BD76-509C99DAD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583" y="601197"/>
            <a:ext cx="5009388" cy="578936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B9DF76-4877-4280-ADFE-E9D09EFBD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001" y="1005839"/>
            <a:ext cx="4320227" cy="161419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FFFF"/>
                </a:solidFill>
                <a:latin typeface="Bahnschrift Condensed" panose="020B0502040204020203" pitchFamily="34" charset="0"/>
              </a:rPr>
              <a:t>Пальчиковая гимнастика в ДОУ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A447E3-9594-4A02-8969-EDB790403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126" y="3824577"/>
            <a:ext cx="4320228" cy="1614198"/>
          </a:xfrm>
        </p:spPr>
        <p:txBody>
          <a:bodyPr>
            <a:normAutofit lnSpcReduction="10000"/>
          </a:bodyPr>
          <a:lstStyle/>
          <a:p>
            <a:r>
              <a:rPr lang="ru-RU" sz="1800" dirty="0">
                <a:solidFill>
                  <a:srgbClr val="FFFFFF">
                    <a:alpha val="75000"/>
                  </a:srgbClr>
                </a:solidFill>
                <a:latin typeface="Arial Narrow" panose="020B0606020202030204" pitchFamily="34" charset="0"/>
              </a:rPr>
              <a:t>Выполнила:</a:t>
            </a:r>
          </a:p>
          <a:p>
            <a:r>
              <a:rPr lang="ru-RU" sz="1800" dirty="0">
                <a:solidFill>
                  <a:srgbClr val="FFFFFF">
                    <a:alpha val="75000"/>
                  </a:srgbClr>
                </a:solidFill>
                <a:latin typeface="Arial Narrow" panose="020B0606020202030204" pitchFamily="34" charset="0"/>
              </a:rPr>
              <a:t>Воспитатель средней группы №2</a:t>
            </a:r>
          </a:p>
          <a:p>
            <a:r>
              <a:rPr lang="ru-RU" sz="1800" dirty="0">
                <a:solidFill>
                  <a:srgbClr val="FFFFFF">
                    <a:alpha val="75000"/>
                  </a:srgbClr>
                </a:solidFill>
                <a:latin typeface="Arial Narrow" panose="020B0606020202030204" pitchFamily="34" charset="0"/>
              </a:rPr>
              <a:t>«Светлячок»</a:t>
            </a:r>
          </a:p>
          <a:p>
            <a:r>
              <a:rPr lang="ru-RU" sz="1800" dirty="0">
                <a:solidFill>
                  <a:srgbClr val="FFFFFF">
                    <a:alpha val="75000"/>
                  </a:srgbClr>
                </a:solidFill>
                <a:latin typeface="Arial Narrow" panose="020B0606020202030204" pitchFamily="34" charset="0"/>
              </a:rPr>
              <a:t>Наумкина Н.О.</a:t>
            </a:r>
          </a:p>
        </p:txBody>
      </p:sp>
    </p:spTree>
    <p:extLst>
      <p:ext uri="{BB962C8B-B14F-4D97-AF65-F5344CB8AC3E}">
        <p14:creationId xmlns:p14="http://schemas.microsoft.com/office/powerpoint/2010/main" val="3618081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04AD48D-87C4-44E5-A369-45D982E19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812800"/>
            <a:ext cx="11029950" cy="1371600"/>
          </a:xfrm>
        </p:spPr>
        <p:txBody>
          <a:bodyPr>
            <a:normAutofit/>
          </a:bodyPr>
          <a:lstStyle/>
          <a:p>
            <a:r>
              <a:rPr lang="ru-RU" sz="2000" b="1" i="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Пальчиковая</a:t>
            </a:r>
            <a:r>
              <a:rPr lang="ru-RU" sz="2000" b="0" i="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1" i="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гимнастика</a:t>
            </a:r>
            <a:r>
              <a:rPr lang="ru-RU" sz="2000" b="0" i="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– это целый комплекс упражнений для кистей и пальцев рук, который подбирается на основе данных о 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возрасте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учеников.</a:t>
            </a:r>
            <a:endParaRPr lang="ru-R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97789A-59B6-42A1-9163-39D8244C72F2}"/>
              </a:ext>
            </a:extLst>
          </p:cNvPr>
          <p:cNvSpPr txBox="1"/>
          <p:nvPr/>
        </p:nvSpPr>
        <p:spPr>
          <a:xfrm>
            <a:off x="787400" y="1983939"/>
            <a:ext cx="6096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1" i="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ЦЕЛЬ:</a:t>
            </a:r>
            <a:endParaRPr lang="ru-RU" sz="2000" b="0" i="0" dirty="0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u-RU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• развитие речи детей, посредством пальчиковых игр.</a:t>
            </a:r>
          </a:p>
          <a:p>
            <a:pPr algn="l"/>
            <a:r>
              <a:rPr lang="ru-RU" sz="2000" b="1" i="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ЗАДАЧИ:</a:t>
            </a:r>
            <a:endParaRPr lang="ru-RU" sz="2000" b="0" i="0" dirty="0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u-RU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• повысить речевую активность;</a:t>
            </a:r>
          </a:p>
          <a:p>
            <a:pPr algn="l"/>
            <a:r>
              <a:rPr lang="ru-RU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• учить слушать и понимать речь взрослого;</a:t>
            </a:r>
          </a:p>
          <a:p>
            <a:pPr algn="l"/>
            <a:r>
              <a:rPr lang="ru-RU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• создать благоприятный эмоциональный фон;</a:t>
            </a:r>
          </a:p>
          <a:p>
            <a:pPr algn="l"/>
            <a:r>
              <a:rPr lang="ru-RU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• развивать умение подражать взрослому;</a:t>
            </a:r>
          </a:p>
          <a:p>
            <a:pPr algn="l"/>
            <a:r>
              <a:rPr lang="ru-RU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• развивать воображение и память;</a:t>
            </a:r>
          </a:p>
          <a:p>
            <a:pPr algn="l"/>
            <a:r>
              <a:rPr lang="ru-RU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• тренировать память ребенка.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1172D0-BE19-426F-A2CC-82ADF3ADA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28" y="2336801"/>
            <a:ext cx="4317547" cy="319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41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51E64-1CC0-4E0A-A667-6D7B6B019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6" y="1032932"/>
            <a:ext cx="10510141" cy="999067"/>
          </a:xfrm>
        </p:spPr>
        <p:txBody>
          <a:bodyPr>
            <a:normAutofit fontScale="90000"/>
          </a:bodyPr>
          <a:lstStyle/>
          <a:p>
            <a:pPr rtl="0"/>
            <a:r>
              <a:rPr lang="ru-RU" sz="22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/>
              </a:rPr>
              <a:t>Игровой самомассаж рук для активизации речи и мышления,  развития мелкой моторики и повышения иммунитета</a:t>
            </a:r>
            <a:br>
              <a:rPr lang="ru-RU" sz="22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/>
              </a:rPr>
            </a:br>
            <a:r>
              <a:rPr lang="ru-RU" sz="22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/>
              </a:rPr>
              <a:t>с использованием коврика "Травка"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3A0EE4F-BEA4-4B2E-88CE-DAE511424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5" b="16331"/>
          <a:stretch/>
        </p:blipFill>
        <p:spPr>
          <a:xfrm>
            <a:off x="6349999" y="1745049"/>
            <a:ext cx="5588002" cy="347041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089AC8-2E6E-4632-AA90-A1E00BF2B497}"/>
              </a:ext>
            </a:extLst>
          </p:cNvPr>
          <p:cNvSpPr txBox="1"/>
          <p:nvPr/>
        </p:nvSpPr>
        <p:spPr>
          <a:xfrm>
            <a:off x="253998" y="1745049"/>
            <a:ext cx="6096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effectLst/>
                <a:latin typeface="Times" panose="02020603050405020304" pitchFamily="18" charset="0"/>
              </a:rPr>
              <a:t>На полянке, на лужайке  (прыгаем всеми пальцами по коврику)</a:t>
            </a:r>
          </a:p>
          <a:p>
            <a:pPr algn="just"/>
            <a:r>
              <a:rPr lang="ru-RU" b="1" i="0" dirty="0">
                <a:effectLst/>
                <a:latin typeface="Times" panose="02020603050405020304" pitchFamily="18" charset="0"/>
              </a:rPr>
              <a:t>Целый день скакали зайки.</a:t>
            </a:r>
          </a:p>
          <a:p>
            <a:pPr algn="just"/>
            <a:r>
              <a:rPr lang="ru-RU" b="1" i="0" dirty="0">
                <a:effectLst/>
                <a:latin typeface="Times" panose="02020603050405020304" pitchFamily="18" charset="0"/>
              </a:rPr>
              <a:t>И катались по траве,  (прокатываем ладони от основания к кончикам пальцев)</a:t>
            </a:r>
          </a:p>
          <a:p>
            <a:pPr algn="just"/>
            <a:r>
              <a:rPr lang="ru-RU" b="1" i="0" dirty="0">
                <a:effectLst/>
                <a:latin typeface="Times" panose="02020603050405020304" pitchFamily="18" charset="0"/>
              </a:rPr>
              <a:t> </a:t>
            </a:r>
          </a:p>
          <a:p>
            <a:pPr algn="just"/>
            <a:r>
              <a:rPr lang="ru-RU" b="1" i="0" dirty="0">
                <a:effectLst/>
                <a:latin typeface="Times" panose="02020603050405020304" pitchFamily="18" charset="0"/>
              </a:rPr>
              <a:t>От хвоста и к голове.               </a:t>
            </a:r>
          </a:p>
          <a:p>
            <a:pPr algn="just"/>
            <a:r>
              <a:rPr lang="ru-RU" b="1" i="0" dirty="0">
                <a:effectLst/>
                <a:latin typeface="Times" panose="02020603050405020304" pitchFamily="18" charset="0"/>
              </a:rPr>
              <a:t>Долго зайцы так скакали,  (попрыгать и лечь ладонями на коврик)</a:t>
            </a:r>
          </a:p>
          <a:p>
            <a:pPr algn="just"/>
            <a:r>
              <a:rPr lang="ru-RU" b="1" i="0" dirty="0">
                <a:effectLst/>
                <a:latin typeface="Times" panose="02020603050405020304" pitchFamily="18" charset="0"/>
              </a:rPr>
              <a:t>Но напрыгались, устали.                 </a:t>
            </a:r>
          </a:p>
          <a:p>
            <a:pPr algn="just"/>
            <a:r>
              <a:rPr lang="ru-RU" b="1" i="0" dirty="0">
                <a:effectLst/>
                <a:latin typeface="Times" panose="02020603050405020304" pitchFamily="18" charset="0"/>
              </a:rPr>
              <a:t>Мимо змеи проползали,   (ладони по очереди ползут как змеи)</a:t>
            </a:r>
          </a:p>
          <a:p>
            <a:pPr algn="just"/>
            <a:r>
              <a:rPr lang="ru-RU" b="1" i="0" dirty="0">
                <a:effectLst/>
                <a:latin typeface="Times" panose="02020603050405020304" pitchFamily="18" charset="0"/>
              </a:rPr>
              <a:t>«С добрым утром!» — им сказали.   (шоркают по коврику)</a:t>
            </a:r>
          </a:p>
          <a:p>
            <a:pPr algn="just"/>
            <a:r>
              <a:rPr lang="ru-RU" b="1" i="0" dirty="0">
                <a:effectLst/>
                <a:latin typeface="Times" panose="02020603050405020304" pitchFamily="18" charset="0"/>
              </a:rPr>
              <a:t>Стала гладить и ласкать   (ладони поочерёдно гладят коврик)</a:t>
            </a:r>
          </a:p>
          <a:p>
            <a:pPr algn="just"/>
            <a:r>
              <a:rPr lang="ru-RU" b="1" i="0" dirty="0">
                <a:effectLst/>
                <a:latin typeface="Times" panose="02020603050405020304" pitchFamily="18" charset="0"/>
              </a:rPr>
              <a:t>Всех зайчат зайчиха-мать.</a:t>
            </a:r>
          </a:p>
        </p:txBody>
      </p:sp>
    </p:spTree>
    <p:extLst>
      <p:ext uri="{BB962C8B-B14F-4D97-AF65-F5344CB8AC3E}">
        <p14:creationId xmlns:p14="http://schemas.microsoft.com/office/powerpoint/2010/main" val="157264003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23210-3521-424B-BF9A-9F9E4FE21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11029616" cy="1194377"/>
          </a:xfrm>
        </p:spPr>
        <p:txBody>
          <a:bodyPr/>
          <a:lstStyle/>
          <a:p>
            <a:r>
              <a:rPr lang="ru-RU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/>
              </a:rPr>
              <a:t>Пальчиковые игры с массажным мячиком</a:t>
            </a:r>
            <a:br>
              <a:rPr lang="ru-RU" b="1" i="0" dirty="0">
                <a:solidFill>
                  <a:srgbClr val="000000"/>
                </a:solidFill>
                <a:effectLst/>
                <a:latin typeface="PT Sans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163AEA8-D018-439E-A463-637166427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75" y="2302934"/>
            <a:ext cx="5335058" cy="358986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EDE479-0D36-4458-BFC4-BF9ED8D0F90F}"/>
              </a:ext>
            </a:extLst>
          </p:cNvPr>
          <p:cNvSpPr txBox="1"/>
          <p:nvPr/>
        </p:nvSpPr>
        <p:spPr>
          <a:xfrm>
            <a:off x="440267" y="2666706"/>
            <a:ext cx="6096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000000"/>
                </a:solidFill>
                <a:effectLst/>
                <a:latin typeface="PT Sans"/>
              </a:rPr>
              <a:t>Мячик </a:t>
            </a:r>
            <a:endParaRPr lang="ru-RU" sz="2000" b="1" i="0" dirty="0">
              <a:solidFill>
                <a:srgbClr val="000000"/>
              </a:solidFill>
              <a:effectLst/>
              <a:latin typeface="PT Sans"/>
            </a:endParaRPr>
          </a:p>
          <a:p>
            <a:pPr algn="just"/>
            <a:r>
              <a:rPr lang="ru-RU" sz="2000" b="1" i="0" dirty="0">
                <a:solidFill>
                  <a:srgbClr val="000000"/>
                </a:solidFill>
                <a:effectLst/>
                <a:latin typeface="PT Sans"/>
              </a:rPr>
              <a:t>Я мячом круги катаю </a:t>
            </a:r>
          </a:p>
          <a:p>
            <a:pPr algn="just"/>
            <a:r>
              <a:rPr lang="ru-RU" sz="2000" b="1" i="0" dirty="0">
                <a:solidFill>
                  <a:srgbClr val="000000"/>
                </a:solidFill>
                <a:effectLst/>
                <a:latin typeface="PT Sans"/>
              </a:rPr>
              <a:t>Взад-вперед его гоняю </a:t>
            </a:r>
          </a:p>
          <a:p>
            <a:pPr algn="just"/>
            <a:r>
              <a:rPr lang="ru-RU" sz="2000" b="1" i="0" dirty="0">
                <a:solidFill>
                  <a:srgbClr val="000000"/>
                </a:solidFill>
                <a:effectLst/>
                <a:latin typeface="PT Sans"/>
              </a:rPr>
              <a:t>Им поглажу я ладошку, </a:t>
            </a:r>
          </a:p>
          <a:p>
            <a:pPr algn="just"/>
            <a:r>
              <a:rPr lang="ru-RU" sz="2000" b="1" i="0" dirty="0">
                <a:solidFill>
                  <a:srgbClr val="000000"/>
                </a:solidFill>
                <a:effectLst/>
                <a:latin typeface="PT Sans"/>
              </a:rPr>
              <a:t>А потом сожму немножко. </a:t>
            </a:r>
          </a:p>
          <a:p>
            <a:pPr algn="just"/>
            <a:r>
              <a:rPr lang="ru-RU" sz="2000" b="1" i="0" dirty="0">
                <a:solidFill>
                  <a:srgbClr val="000000"/>
                </a:solidFill>
                <a:effectLst/>
                <a:latin typeface="PT Sans"/>
              </a:rPr>
              <a:t>Каждым пальцем мяч прижму </a:t>
            </a:r>
          </a:p>
          <a:p>
            <a:pPr algn="just"/>
            <a:r>
              <a:rPr lang="ru-RU" sz="2000" b="1" i="0" dirty="0">
                <a:solidFill>
                  <a:srgbClr val="000000"/>
                </a:solidFill>
                <a:effectLst/>
                <a:latin typeface="PT Sans"/>
              </a:rPr>
              <a:t>И другой рукой начну.</a:t>
            </a:r>
          </a:p>
          <a:p>
            <a:pPr algn="just"/>
            <a:r>
              <a:rPr lang="ru-RU" sz="2000" b="1" i="0" dirty="0">
                <a:solidFill>
                  <a:srgbClr val="000000"/>
                </a:solidFill>
                <a:effectLst/>
                <a:latin typeface="PT Sans"/>
              </a:rPr>
              <a:t> А теперь последний трюк- </a:t>
            </a:r>
          </a:p>
          <a:p>
            <a:pPr algn="just"/>
            <a:r>
              <a:rPr lang="ru-RU" sz="2000" b="1" i="0" dirty="0">
                <a:solidFill>
                  <a:srgbClr val="000000"/>
                </a:solidFill>
                <a:effectLst/>
                <a:latin typeface="PT Sans"/>
              </a:rPr>
              <a:t>Мяч летает между рук. (Движения соответствуют тексту) </a:t>
            </a:r>
          </a:p>
        </p:txBody>
      </p:sp>
    </p:spTree>
    <p:extLst>
      <p:ext uri="{BB962C8B-B14F-4D97-AF65-F5344CB8AC3E}">
        <p14:creationId xmlns:p14="http://schemas.microsoft.com/office/powerpoint/2010/main" val="334338638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F380-6005-4916-8E4E-83A9D341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44879"/>
            <a:ext cx="11029616" cy="1188720"/>
          </a:xfrm>
        </p:spPr>
        <p:txBody>
          <a:bodyPr>
            <a:normAutofit fontScale="90000"/>
          </a:bodyPr>
          <a:lstStyle/>
          <a:p>
            <a:r>
              <a:rPr lang="ru-RU" i="0" dirty="0">
                <a:solidFill>
                  <a:srgbClr val="3747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Пальчиковые игры с массажным шариком Су-</a:t>
            </a:r>
            <a:r>
              <a:rPr lang="ru-RU" i="0" dirty="0" err="1">
                <a:solidFill>
                  <a:srgbClr val="3747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Джок</a:t>
            </a:r>
            <a:br>
              <a:rPr lang="ru-RU" b="1" i="0" dirty="0">
                <a:solidFill>
                  <a:srgbClr val="37474F"/>
                </a:solidFill>
                <a:effectLst/>
                <a:latin typeface="Open Sans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ECD7C52-EA60-4B8E-B604-098D91630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77377" y="1455692"/>
            <a:ext cx="3970316" cy="494453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77C22E-FFD8-4CC7-9528-C17A1389A7AE}"/>
              </a:ext>
            </a:extLst>
          </p:cNvPr>
          <p:cNvSpPr txBox="1"/>
          <p:nvPr/>
        </p:nvSpPr>
        <p:spPr>
          <a:xfrm>
            <a:off x="270933" y="1942799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Arial, sans-serif"/>
              </a:rPr>
              <a:t>Ёжик, ёжик, хитрый ёж,</a:t>
            </a:r>
            <a:endParaRPr lang="ru-RU" b="1" i="0" dirty="0">
              <a:solidFill>
                <a:srgbClr val="000000"/>
              </a:solidFill>
              <a:effectLst/>
              <a:latin typeface="Open Sans"/>
            </a:endParaRP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Arial, sans-serif"/>
              </a:rPr>
              <a:t>на клубочек ты похож. </a:t>
            </a:r>
            <a:r>
              <a:rPr lang="ru-RU" b="1" i="1" dirty="0">
                <a:solidFill>
                  <a:srgbClr val="000000"/>
                </a:solidFill>
                <a:effectLst/>
                <a:latin typeface="Arial, sans-serif"/>
              </a:rPr>
              <a:t>(дети катают Су-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Arial, sans-serif"/>
              </a:rPr>
              <a:t>Джок</a:t>
            </a:r>
            <a:r>
              <a:rPr lang="ru-RU" b="1" i="1" dirty="0">
                <a:solidFill>
                  <a:srgbClr val="000000"/>
                </a:solidFill>
                <a:effectLst/>
                <a:latin typeface="Arial, sans-serif"/>
              </a:rPr>
              <a:t> между ладонями)</a:t>
            </a:r>
            <a:endParaRPr lang="ru-RU" b="1" i="0" dirty="0">
              <a:solidFill>
                <a:srgbClr val="000000"/>
              </a:solidFill>
              <a:effectLst/>
              <a:latin typeface="Open Sans"/>
            </a:endParaRP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Arial, sans-serif"/>
              </a:rPr>
              <a:t>На спине иголки </a:t>
            </a:r>
            <a:r>
              <a:rPr lang="ru-RU" b="1" i="1" dirty="0">
                <a:solidFill>
                  <a:srgbClr val="000000"/>
                </a:solidFill>
                <a:effectLst/>
                <a:latin typeface="Arial, sans-serif"/>
              </a:rPr>
              <a:t>(массажные движения большого пальца)</a:t>
            </a:r>
            <a:endParaRPr lang="ru-RU" b="1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Arial, sans-serif"/>
              </a:rPr>
              <a:t>очень-очень колкие </a:t>
            </a:r>
            <a:r>
              <a:rPr lang="ru-RU" b="1" i="1" dirty="0">
                <a:solidFill>
                  <a:srgbClr val="000000"/>
                </a:solidFill>
                <a:effectLst/>
                <a:latin typeface="Arial, sans-serif"/>
              </a:rPr>
              <a:t>(массажные движения указательного пальца)</a:t>
            </a:r>
            <a:endParaRPr lang="ru-RU" b="1" i="0" dirty="0">
              <a:solidFill>
                <a:srgbClr val="000000"/>
              </a:solidFill>
              <a:effectLst/>
              <a:latin typeface="Open Sans"/>
            </a:endParaRP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Arial, sans-serif"/>
              </a:rPr>
              <a:t>Хоть и ростом ёжик мал, </a:t>
            </a:r>
            <a:r>
              <a:rPr lang="ru-RU" b="1" i="1" dirty="0">
                <a:solidFill>
                  <a:srgbClr val="000000"/>
                </a:solidFill>
                <a:effectLst/>
                <a:latin typeface="Arial, sans-serif"/>
              </a:rPr>
              <a:t>(массажные движения среднего пальца)</a:t>
            </a:r>
            <a:endParaRPr lang="ru-RU" b="1" i="0" dirty="0">
              <a:solidFill>
                <a:srgbClr val="000000"/>
              </a:solidFill>
              <a:effectLst/>
              <a:latin typeface="Open Sans"/>
            </a:endParaRP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Arial, sans-serif"/>
              </a:rPr>
              <a:t>нам колючки показал, </a:t>
            </a:r>
            <a:r>
              <a:rPr lang="ru-RU" b="1" i="1" dirty="0">
                <a:solidFill>
                  <a:srgbClr val="000000"/>
                </a:solidFill>
                <a:effectLst/>
                <a:latin typeface="Arial, sans-serif"/>
              </a:rPr>
              <a:t>(массажные движения безымянного пальца)</a:t>
            </a:r>
            <a:endParaRPr lang="ru-RU" b="1" i="0" dirty="0">
              <a:solidFill>
                <a:srgbClr val="000000"/>
              </a:solidFill>
              <a:effectLst/>
              <a:latin typeface="Open Sans"/>
            </a:endParaRP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Arial, sans-serif"/>
              </a:rPr>
              <a:t>А колючки тоже </a:t>
            </a:r>
            <a:r>
              <a:rPr lang="ru-RU" b="1" i="1" dirty="0">
                <a:solidFill>
                  <a:srgbClr val="000000"/>
                </a:solidFill>
                <a:effectLst/>
                <a:latin typeface="Arial, sans-serif"/>
              </a:rPr>
              <a:t>(массажные движения мизинца)</a:t>
            </a:r>
            <a:endParaRPr lang="ru-RU" b="1" i="0" dirty="0">
              <a:solidFill>
                <a:srgbClr val="000000"/>
              </a:solidFill>
              <a:effectLst/>
              <a:latin typeface="Open Sans"/>
            </a:endParaRP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Arial, sans-serif"/>
              </a:rPr>
              <a:t>на ежа похожи. </a:t>
            </a:r>
            <a:r>
              <a:rPr lang="ru-RU" b="1" i="1" dirty="0">
                <a:solidFill>
                  <a:srgbClr val="000000"/>
                </a:solidFill>
                <a:effectLst/>
                <a:latin typeface="Arial, sans-serif"/>
              </a:rPr>
              <a:t>(дети катают Су-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Arial, sans-serif"/>
              </a:rPr>
              <a:t>Джок</a:t>
            </a:r>
            <a:r>
              <a:rPr lang="ru-RU" b="1" i="1" dirty="0">
                <a:solidFill>
                  <a:srgbClr val="000000"/>
                </a:solidFill>
                <a:effectLst/>
                <a:latin typeface="Arial, sans-serif"/>
              </a:rPr>
              <a:t> между ладонями)</a:t>
            </a:r>
            <a:endParaRPr lang="ru-RU" b="1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1207852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7405B9-7105-47C7-8503-B8900CCAE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50899"/>
            <a:ext cx="11029616" cy="807143"/>
          </a:xfrm>
        </p:spPr>
        <p:txBody>
          <a:bodyPr/>
          <a:lstStyle/>
          <a:p>
            <a:r>
              <a:rPr lang="ru-RU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Массаж пальцев эластичным кольцом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A19B82-1265-443F-B316-0A6C8774E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004" y="2082800"/>
            <a:ext cx="3614804" cy="382481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FCCEAD-2CAE-4507-BA42-ED5543DD4F23}"/>
              </a:ext>
            </a:extLst>
          </p:cNvPr>
          <p:cNvSpPr txBox="1"/>
          <p:nvPr/>
        </p:nvSpPr>
        <p:spPr>
          <a:xfrm>
            <a:off x="728133" y="1890876"/>
            <a:ext cx="6096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Arial, sans-serif"/>
              </a:rPr>
              <a:t>Раз – два – три – четыре – пять, </a:t>
            </a:r>
            <a:r>
              <a:rPr lang="ru-RU" b="1" i="1" dirty="0">
                <a:solidFill>
                  <a:srgbClr val="000000"/>
                </a:solidFill>
                <a:effectLst/>
                <a:latin typeface="Arial, sans-serif"/>
              </a:rPr>
              <a:t>(разгибать пальцы по одному)</a:t>
            </a:r>
            <a:endParaRPr lang="ru-RU" b="1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Arial, sans-serif"/>
              </a:rPr>
              <a:t>Вышли пальцы погулять,</a:t>
            </a:r>
            <a:endParaRPr lang="ru-RU" b="1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Arial, sans-serif"/>
              </a:rPr>
              <a:t>Этот пальчик самый сильный,</a:t>
            </a:r>
            <a:endParaRPr lang="ru-RU" b="1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Arial, sans-serif"/>
              </a:rPr>
              <a:t>самый толстый и большой. </a:t>
            </a:r>
            <a:r>
              <a:rPr lang="ru-RU" b="1" i="1" dirty="0">
                <a:solidFill>
                  <a:srgbClr val="000000"/>
                </a:solidFill>
                <a:effectLst/>
                <a:latin typeface="Arial, sans-serif"/>
              </a:rPr>
              <a:t>(прокатывать кольцо по пальцу)</a:t>
            </a:r>
            <a:endParaRPr lang="ru-RU" b="1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Arial, sans-serif"/>
              </a:rPr>
              <a:t>Этот пальчик для того,</a:t>
            </a:r>
            <a:endParaRPr lang="ru-RU" b="1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Arial, sans-serif"/>
              </a:rPr>
              <a:t>чтоб показывать его. </a:t>
            </a:r>
            <a:r>
              <a:rPr lang="ru-RU" b="1" i="1" dirty="0">
                <a:solidFill>
                  <a:srgbClr val="000000"/>
                </a:solidFill>
                <a:effectLst/>
                <a:latin typeface="Arial, sans-serif"/>
              </a:rPr>
              <a:t>(прокатывать кольцо по пальцу)</a:t>
            </a:r>
            <a:endParaRPr lang="ru-RU" b="1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Arial, sans-serif"/>
              </a:rPr>
              <a:t>Этот пальчик самый длинный</a:t>
            </a:r>
            <a:endParaRPr lang="ru-RU" b="1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Arial, sans-serif"/>
              </a:rPr>
              <a:t>и стоит он в середине. </a:t>
            </a:r>
            <a:r>
              <a:rPr lang="ru-RU" b="1" i="1" dirty="0">
                <a:solidFill>
                  <a:srgbClr val="000000"/>
                </a:solidFill>
                <a:effectLst/>
                <a:latin typeface="Arial, sans-serif"/>
              </a:rPr>
              <a:t>(прокатывать кольцо по пальцу)</a:t>
            </a:r>
            <a:endParaRPr lang="ru-RU" b="1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Arial, sans-serif"/>
              </a:rPr>
              <a:t>Этот пальчик безымянный,</a:t>
            </a:r>
            <a:endParaRPr lang="ru-RU" b="1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Arial, sans-serif"/>
              </a:rPr>
              <a:t>он избалованный самый. </a:t>
            </a:r>
            <a:r>
              <a:rPr lang="ru-RU" b="1" i="1" dirty="0">
                <a:solidFill>
                  <a:srgbClr val="000000"/>
                </a:solidFill>
                <a:effectLst/>
                <a:latin typeface="Arial, sans-serif"/>
              </a:rPr>
              <a:t>(прокатывать кольцо по пальцу)</a:t>
            </a:r>
            <a:endParaRPr lang="ru-RU" b="1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Arial, sans-serif"/>
              </a:rPr>
              <a:t>А мизинчик, хоть и мал,</a:t>
            </a:r>
            <a:endParaRPr lang="ru-RU" b="1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Arial, sans-serif"/>
              </a:rPr>
              <a:t>очень ловок и удал. </a:t>
            </a:r>
            <a:r>
              <a:rPr lang="ru-RU" b="1" i="1" dirty="0">
                <a:solidFill>
                  <a:srgbClr val="000000"/>
                </a:solidFill>
                <a:effectLst/>
                <a:latin typeface="Arial, sans-serif"/>
              </a:rPr>
              <a:t>(прокатывать кольцо по пальцу)</a:t>
            </a:r>
            <a:endParaRPr lang="ru-RU" b="1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53197077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54397-271B-4782-A4D5-7B5AB9805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Пальчиковые игры с прищепками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275E91B-4A37-4ADF-9F5C-82C1FA6F7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92594" y="1785128"/>
            <a:ext cx="4320681" cy="511386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9FCB8D-68B0-46F2-8F32-863FBC8ED9A2}"/>
              </a:ext>
            </a:extLst>
          </p:cNvPr>
          <p:cNvSpPr txBox="1"/>
          <p:nvPr/>
        </p:nvSpPr>
        <p:spPr>
          <a:xfrm>
            <a:off x="304800" y="2551837"/>
            <a:ext cx="511386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"Сильно кусает котенок-глупыш,</a:t>
            </a:r>
            <a:endParaRPr lang="ru-RU" sz="16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  Он думает, это не палец, а мышь. (Смена рук.)                                                    </a:t>
            </a:r>
            <a:endParaRPr lang="ru-RU" sz="16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  Но я же играю с тобою, малыш,                                                                                </a:t>
            </a:r>
            <a:endParaRPr lang="ru-RU" sz="16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  А будешь кусаться, скажу тебе: "Кыш!"   </a:t>
            </a:r>
            <a:endParaRPr lang="ru-RU" sz="16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72078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BAC361-F31C-4F87-8BAA-F40C8219A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Пальчиковые игры с пластиковыми крышками от бутылок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3C90769-C25E-4E78-8352-B01BF43C3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6820" y="1741617"/>
            <a:ext cx="3352803" cy="464475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2C359A-6CB3-4D2A-BB2A-F7A3400492BA}"/>
              </a:ext>
            </a:extLst>
          </p:cNvPr>
          <p:cNvSpPr txBox="1"/>
          <p:nvPr/>
        </p:nvSpPr>
        <p:spPr>
          <a:xfrm>
            <a:off x="186267" y="2533715"/>
            <a:ext cx="6096000" cy="95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4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«Мы едем на лыжах, мы мчимся с горы,</a:t>
            </a:r>
            <a:endParaRPr lang="ru-RU" sz="2400" b="1" i="0" dirty="0">
              <a:solidFill>
                <a:srgbClr val="111111"/>
              </a:solidFill>
              <a:effectLst/>
              <a:latin typeface="Tahoma" panose="020B0604030504040204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ru-RU" sz="24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Мы любим забавы холодной зимы».</a:t>
            </a:r>
            <a:endParaRPr lang="ru-RU" sz="2400" b="1" i="0" dirty="0">
              <a:solidFill>
                <a:srgbClr val="111111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88086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DividendVTI">
  <a:themeElements>
    <a:clrScheme name="AnalogousFromLightSeedRightStep">
      <a:dk1>
        <a:srgbClr val="000000"/>
      </a:dk1>
      <a:lt1>
        <a:srgbClr val="FFFFFF"/>
      </a:lt1>
      <a:dk2>
        <a:srgbClr val="413324"/>
      </a:dk2>
      <a:lt2>
        <a:srgbClr val="E2E7E8"/>
      </a:lt2>
      <a:accent1>
        <a:srgbClr val="D78E85"/>
      </a:accent1>
      <a:accent2>
        <a:srgbClr val="CC9A61"/>
      </a:accent2>
      <a:accent3>
        <a:srgbClr val="AAA669"/>
      </a:accent3>
      <a:accent4>
        <a:srgbClr val="8EAD59"/>
      </a:accent4>
      <a:accent5>
        <a:srgbClr val="7AB16B"/>
      </a:accent5>
      <a:accent6>
        <a:srgbClr val="5DB56E"/>
      </a:accent6>
      <a:hlink>
        <a:srgbClr val="598C93"/>
      </a:hlink>
      <a:folHlink>
        <a:srgbClr val="7F7F7F"/>
      </a:folHlink>
    </a:clrScheme>
    <a:fontScheme name="Dividend">
      <a:maj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520</Words>
  <Application>Microsoft Office PowerPoint</Application>
  <PresentationFormat>Широкоэкранный</PresentationFormat>
  <Paragraphs>67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22" baseType="lpstr">
      <vt:lpstr>Arial</vt:lpstr>
      <vt:lpstr>Arial Narrow</vt:lpstr>
      <vt:lpstr>Arial, sans-serif</vt:lpstr>
      <vt:lpstr>Bahnschrift Condensed</vt:lpstr>
      <vt:lpstr>Calibri</vt:lpstr>
      <vt:lpstr>Corbel</vt:lpstr>
      <vt:lpstr>Open Sans</vt:lpstr>
      <vt:lpstr>PT Sans</vt:lpstr>
      <vt:lpstr>Tahoma</vt:lpstr>
      <vt:lpstr>Times</vt:lpstr>
      <vt:lpstr>Times New Roman</vt:lpstr>
      <vt:lpstr>Tw Cen MT</vt:lpstr>
      <vt:lpstr>Wingdings 2</vt:lpstr>
      <vt:lpstr>DividendVTI</vt:lpstr>
      <vt:lpstr>Пальчиковая гимнастика в ДОУ</vt:lpstr>
      <vt:lpstr>Презентация PowerPoint</vt:lpstr>
      <vt:lpstr>Игровой самомассаж рук для активизации речи и мышления,  развития мелкой моторики и повышения иммунитета с использованием коврика "Травка" </vt:lpstr>
      <vt:lpstr>Пальчиковые игры с массажным мячиком </vt:lpstr>
      <vt:lpstr>Пальчиковые игры с массажным шариком Су-Джок </vt:lpstr>
      <vt:lpstr>Массаж пальцев эластичным кольцом</vt:lpstr>
      <vt:lpstr>Пальчиковые игры с прищепками</vt:lpstr>
      <vt:lpstr>Пальчиковые игры с пластиковыми крышками от бутылок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Пальчиковая гимнастика в ДОУ</dc:title>
  <dc:creator>сергей наумкин</dc:creator>
  <cp:lastModifiedBy>сергей наумкин</cp:lastModifiedBy>
  <cp:revision>4</cp:revision>
  <dcterms:created xsi:type="dcterms:W3CDTF">2021-02-08T19:33:05Z</dcterms:created>
  <dcterms:modified xsi:type="dcterms:W3CDTF">2021-02-08T20:03:35Z</dcterms:modified>
</cp:coreProperties>
</file>