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65" r:id="rId10"/>
    <p:sldId id="264"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2" d="100"/>
          <a:sy n="102" d="100"/>
        </p:scale>
        <p:origin x="13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4114" y="2390503"/>
            <a:ext cx="7667897" cy="4219847"/>
          </a:xfrm>
        </p:spPr>
      </p:pic>
      <p:sp>
        <p:nvSpPr>
          <p:cNvPr id="4" name="Заголовок 3"/>
          <p:cNvSpPr>
            <a:spLocks noGrp="1"/>
          </p:cNvSpPr>
          <p:nvPr>
            <p:ph type="title"/>
          </p:nvPr>
        </p:nvSpPr>
        <p:spPr>
          <a:xfrm>
            <a:off x="2860766" y="400593"/>
            <a:ext cx="7079442" cy="2172789"/>
          </a:xfrm>
        </p:spPr>
        <p:txBody>
          <a:bodyPr>
            <a:normAutofit fontScale="90000"/>
          </a:bodyPr>
          <a:lstStyle/>
          <a:p>
            <a:r>
              <a:rPr lang="ru-RU" b="1" dirty="0">
                <a:solidFill>
                  <a:schemeClr val="tx1"/>
                </a:solidFill>
                <a:latin typeface="Times New Roman" panose="02020603050405020304" pitchFamily="18" charset="0"/>
                <a:cs typeface="Times New Roman" panose="02020603050405020304" pitchFamily="18" charset="0"/>
              </a:rPr>
              <a:t>Презентация на тему:</a:t>
            </a:r>
            <a:br>
              <a:rPr lang="ru-RU" b="1" dirty="0">
                <a:solidFill>
                  <a:schemeClr val="tx1"/>
                </a:solidFill>
                <a:latin typeface="Times New Roman" panose="02020603050405020304" pitchFamily="18" charset="0"/>
                <a:cs typeface="Times New Roman" panose="02020603050405020304" pitchFamily="18" charset="0"/>
              </a:rPr>
            </a:br>
            <a:r>
              <a:rPr lang="ru-RU" b="1" dirty="0">
                <a:solidFill>
                  <a:schemeClr val="tx1"/>
                </a:solidFill>
                <a:latin typeface="Times New Roman" panose="02020603050405020304" pitchFamily="18" charset="0"/>
                <a:cs typeface="Times New Roman" panose="02020603050405020304" pitchFamily="18" charset="0"/>
              </a:rPr>
              <a:t>«Гимнастика пробуждения»</a:t>
            </a:r>
            <a:br>
              <a:rPr lang="ru-RU" b="1"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cs typeface="Times New Roman" panose="02020603050405020304" pitchFamily="18" charset="0"/>
              </a:rPr>
              <a:t>Выполнил: воспитатель Ёлкина Л.В.</a:t>
            </a:r>
            <a:br>
              <a:rPr lang="ru-RU" sz="2200" dirty="0">
                <a:solidFill>
                  <a:schemeClr val="tx1"/>
                </a:solidFill>
                <a:latin typeface="Times New Roman" panose="02020603050405020304" pitchFamily="18" charset="0"/>
                <a:cs typeface="Times New Roman" panose="02020603050405020304" pitchFamily="18" charset="0"/>
              </a:rPr>
            </a:br>
            <a:br>
              <a:rPr lang="ru-RU" sz="2200" dirty="0">
                <a:solidFill>
                  <a:schemeClr val="tx1"/>
                </a:solidFill>
                <a:latin typeface="Times New Roman" panose="02020603050405020304" pitchFamily="18" charset="0"/>
                <a:cs typeface="Times New Roman" panose="02020603050405020304" pitchFamily="18" charset="0"/>
              </a:rPr>
            </a:br>
            <a:br>
              <a:rPr lang="ru-RU" sz="2200" dirty="0">
                <a:solidFill>
                  <a:schemeClr val="tx1"/>
                </a:solidFill>
                <a:latin typeface="Times New Roman" panose="02020603050405020304" pitchFamily="18" charset="0"/>
                <a:cs typeface="Times New Roman" panose="02020603050405020304" pitchFamily="18" charset="0"/>
              </a:rPr>
            </a:br>
            <a:br>
              <a:rPr lang="ru-RU" sz="2200" dirty="0">
                <a:solidFill>
                  <a:schemeClr val="tx1"/>
                </a:solidFill>
                <a:latin typeface="Times New Roman" panose="02020603050405020304" pitchFamily="18" charset="0"/>
                <a:cs typeface="Times New Roman" panose="02020603050405020304" pitchFamily="18" charset="0"/>
              </a:rPr>
            </a:br>
            <a:br>
              <a:rPr lang="ru-RU" sz="2200" dirty="0">
                <a:solidFill>
                  <a:schemeClr val="tx1"/>
                </a:solidFill>
                <a:latin typeface="Times New Roman" panose="02020603050405020304" pitchFamily="18" charset="0"/>
                <a:cs typeface="Times New Roman" panose="02020603050405020304" pitchFamily="18" charset="0"/>
              </a:rPr>
            </a:br>
            <a:br>
              <a:rPr lang="ru-RU" sz="2200" dirty="0">
                <a:solidFill>
                  <a:schemeClr val="tx1"/>
                </a:solidFill>
                <a:latin typeface="Times New Roman" panose="02020603050405020304" pitchFamily="18" charset="0"/>
                <a:cs typeface="Times New Roman" panose="02020603050405020304" pitchFamily="18" charset="0"/>
              </a:rPr>
            </a:br>
            <a:br>
              <a:rPr lang="ru-RU" sz="2200" dirty="0">
                <a:solidFill>
                  <a:schemeClr val="tx1"/>
                </a:solidFill>
                <a:latin typeface="Times New Roman" panose="02020603050405020304" pitchFamily="18" charset="0"/>
                <a:cs typeface="Times New Roman" panose="02020603050405020304" pitchFamily="18" charset="0"/>
              </a:rPr>
            </a:br>
            <a:br>
              <a:rPr lang="ru-RU" sz="2200" dirty="0">
                <a:solidFill>
                  <a:schemeClr val="tx1"/>
                </a:solidFill>
                <a:latin typeface="Times New Roman" panose="02020603050405020304" pitchFamily="18" charset="0"/>
                <a:cs typeface="Times New Roman" panose="02020603050405020304" pitchFamily="18" charset="0"/>
              </a:rPr>
            </a:br>
            <a:br>
              <a:rPr lang="ru-RU" sz="2200" dirty="0">
                <a:solidFill>
                  <a:schemeClr val="tx1"/>
                </a:solidFill>
                <a:latin typeface="Times New Roman" panose="02020603050405020304" pitchFamily="18" charset="0"/>
                <a:cs typeface="Times New Roman" panose="02020603050405020304" pitchFamily="18" charset="0"/>
              </a:rPr>
            </a:br>
            <a:br>
              <a:rPr lang="ru-RU" sz="2200" dirty="0">
                <a:solidFill>
                  <a:schemeClr val="tx1"/>
                </a:solidFill>
                <a:latin typeface="Times New Roman" panose="02020603050405020304" pitchFamily="18" charset="0"/>
                <a:cs typeface="Times New Roman" panose="02020603050405020304" pitchFamily="18" charset="0"/>
              </a:rPr>
            </a:br>
            <a:br>
              <a:rPr lang="ru-RU" sz="2200" dirty="0">
                <a:solidFill>
                  <a:schemeClr val="tx1"/>
                </a:solidFill>
                <a:latin typeface="Times New Roman" panose="02020603050405020304" pitchFamily="18" charset="0"/>
                <a:cs typeface="Times New Roman" panose="02020603050405020304" pitchFamily="18" charset="0"/>
              </a:rPr>
            </a:br>
            <a:br>
              <a:rPr lang="ru-RU" sz="2200" dirty="0">
                <a:solidFill>
                  <a:schemeClr val="tx1"/>
                </a:solidFill>
                <a:latin typeface="Times New Roman" panose="02020603050405020304" pitchFamily="18" charset="0"/>
                <a:cs typeface="Times New Roman" panose="02020603050405020304" pitchFamily="18" charset="0"/>
              </a:rPr>
            </a:br>
            <a:br>
              <a:rPr lang="ru-RU" sz="2200" dirty="0">
                <a:solidFill>
                  <a:schemeClr val="tx1"/>
                </a:solidFill>
                <a:latin typeface="Times New Roman" panose="02020603050405020304" pitchFamily="18" charset="0"/>
                <a:cs typeface="Times New Roman" panose="02020603050405020304" pitchFamily="18" charset="0"/>
              </a:rPr>
            </a:br>
            <a:br>
              <a:rPr lang="ru-RU" sz="2200" dirty="0">
                <a:solidFill>
                  <a:schemeClr val="tx1"/>
                </a:solidFill>
                <a:latin typeface="Times New Roman" panose="02020603050405020304" pitchFamily="18" charset="0"/>
                <a:cs typeface="Times New Roman" panose="02020603050405020304" pitchFamily="18" charset="0"/>
              </a:rPr>
            </a:br>
            <a:br>
              <a:rPr lang="ru-RU" sz="2200" dirty="0">
                <a:solidFill>
                  <a:schemeClr val="tx1"/>
                </a:solidFill>
                <a:latin typeface="Times New Roman" panose="02020603050405020304" pitchFamily="18" charset="0"/>
                <a:cs typeface="Times New Roman" panose="02020603050405020304" pitchFamily="18" charset="0"/>
              </a:rPr>
            </a:br>
            <a:br>
              <a:rPr lang="ru-RU" sz="2200" dirty="0">
                <a:solidFill>
                  <a:schemeClr val="tx1"/>
                </a:solidFill>
                <a:latin typeface="Times New Roman" panose="02020603050405020304" pitchFamily="18" charset="0"/>
                <a:cs typeface="Times New Roman" panose="02020603050405020304" pitchFamily="18" charset="0"/>
              </a:rPr>
            </a:br>
            <a:r>
              <a:rPr lang="ru-RU" sz="2200" dirty="0">
                <a:solidFill>
                  <a:schemeClr val="tx1"/>
                </a:solidFill>
                <a:latin typeface="Times New Roman" panose="02020603050405020304" pitchFamily="18" charset="0"/>
                <a:cs typeface="Times New Roman" panose="02020603050405020304" pitchFamily="18" charset="0"/>
              </a:rPr>
              <a:t>                             2021 г.</a:t>
            </a:r>
          </a:p>
        </p:txBody>
      </p:sp>
    </p:spTree>
    <p:extLst>
      <p:ext uri="{BB962C8B-B14F-4D97-AF65-F5344CB8AC3E}">
        <p14:creationId xmlns:p14="http://schemas.microsoft.com/office/powerpoint/2010/main" val="3150815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77334" y="609600"/>
            <a:ext cx="8596668" cy="500743"/>
          </a:xfrm>
        </p:spPr>
        <p:txBody>
          <a:bodyPr>
            <a:normAutofit fontScale="90000"/>
          </a:bodyPr>
          <a:lstStyle/>
          <a:p>
            <a:pPr algn="ctr"/>
            <a:r>
              <a:rPr lang="ru-RU" b="1" dirty="0">
                <a:solidFill>
                  <a:schemeClr val="tx1"/>
                </a:solidFill>
              </a:rPr>
              <a:t>Ходьба по массажным коврикам</a:t>
            </a:r>
          </a:p>
        </p:txBody>
      </p:sp>
      <p:pic>
        <p:nvPicPr>
          <p:cNvPr id="10" name="Объект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1410790"/>
            <a:ext cx="4103671" cy="5290456"/>
          </a:xfrm>
        </p:spPr>
      </p:pic>
      <p:pic>
        <p:nvPicPr>
          <p:cNvPr id="11" name="Объект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4960" y="1410790"/>
            <a:ext cx="3879042" cy="5290455"/>
          </a:xfrm>
        </p:spPr>
      </p:pic>
    </p:spTree>
    <p:extLst>
      <p:ext uri="{BB962C8B-B14F-4D97-AF65-F5344CB8AC3E}">
        <p14:creationId xmlns:p14="http://schemas.microsoft.com/office/powerpoint/2010/main" val="4039239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677334" y="609600"/>
            <a:ext cx="8596668" cy="5151120"/>
          </a:xfrm>
        </p:spPr>
        <p:txBody>
          <a:bodyPr>
            <a:normAutofit fontScale="90000"/>
          </a:bodyPr>
          <a:lstStyle/>
          <a:p>
            <a:pPr algn="ctr">
              <a:spcAft>
                <a:spcPts val="0"/>
              </a:spcAft>
            </a:pPr>
            <a:r>
              <a:rPr lang="ru-RU" sz="2700" kern="150" dirty="0">
                <a:solidFill>
                  <a:srgbClr val="000000"/>
                </a:solidFill>
                <a:latin typeface="Times New Roman" panose="02020603050405020304" pitchFamily="18" charset="0"/>
                <a:ea typeface="SimSun" panose="02010600030101010101" pitchFamily="2" charset="-122"/>
                <a:cs typeface="Lucida Sans"/>
              </a:rPr>
              <a:t>Общая длительность оздоровительной гимнастики после дневного сна должна составлять не менее 12—15 минут.</a:t>
            </a:r>
            <a:br>
              <a:rPr lang="ru-RU" sz="2700" kern="150" dirty="0">
                <a:latin typeface="Times New Roman" panose="02020603050405020304" pitchFamily="18" charset="0"/>
                <a:ea typeface="SimSun" panose="02010600030101010101" pitchFamily="2" charset="-122"/>
                <a:cs typeface="Lucida Sans"/>
              </a:rPr>
            </a:br>
            <a:r>
              <a:rPr lang="ru-RU" sz="2700" kern="150" dirty="0">
                <a:solidFill>
                  <a:srgbClr val="000000"/>
                </a:solidFill>
                <a:latin typeface="Times New Roman" panose="02020603050405020304" pitchFamily="18" charset="0"/>
                <a:ea typeface="SimSun" panose="02010600030101010101" pitchFamily="2" charset="-122"/>
                <a:cs typeface="Lucida Sans"/>
              </a:rPr>
              <a:t>     Важно проводить в игровой форме все оздоровительные мероприятия, в том числе и гимнастику после дневного сна. Это позволяет создать положительный эмоциональный фон, вызвать повышенный интерес ко всем оздоровительным процедурам. Кроме того, принимая определенный игровой образ, дети зачастую лучше понимают технику выполнения того или иного упражнения.</a:t>
            </a:r>
            <a:br>
              <a:rPr lang="ru-RU" sz="2700" kern="150" dirty="0">
                <a:latin typeface="Times New Roman" panose="02020603050405020304" pitchFamily="18" charset="0"/>
                <a:ea typeface="SimSun" panose="02010600030101010101" pitchFamily="2" charset="-122"/>
                <a:cs typeface="Lucida Sans"/>
              </a:rPr>
            </a:br>
            <a:r>
              <a:rPr lang="ru-RU" sz="2700" kern="150" dirty="0">
                <a:solidFill>
                  <a:srgbClr val="000000"/>
                </a:solidFill>
                <a:latin typeface="Times New Roman" panose="02020603050405020304" pitchFamily="18" charset="0"/>
                <a:ea typeface="SimSun" panose="02010600030101010101" pitchFamily="2" charset="-122"/>
                <a:cs typeface="Lucida Sans"/>
              </a:rPr>
              <a:t> </a:t>
            </a:r>
            <a:br>
              <a:rPr lang="ru-RU" sz="2700" kern="150" dirty="0">
                <a:latin typeface="Times New Roman" panose="02020603050405020304" pitchFamily="18" charset="0"/>
                <a:ea typeface="SimSun" panose="02010600030101010101" pitchFamily="2" charset="-122"/>
                <a:cs typeface="Lucida Sans"/>
              </a:rPr>
            </a:br>
            <a:r>
              <a:rPr lang="ru-RU" sz="2700" kern="150" dirty="0">
                <a:solidFill>
                  <a:srgbClr val="000000"/>
                </a:solidFill>
                <a:latin typeface="Times New Roman" panose="02020603050405020304" pitchFamily="18" charset="0"/>
                <a:ea typeface="SimSun" panose="02010600030101010101" pitchFamily="2" charset="-122"/>
                <a:cs typeface="Lucida Sans"/>
              </a:rPr>
              <a:t>Таким образом, одновременно решается несколько задач: </a:t>
            </a:r>
            <a:r>
              <a:rPr lang="ru-RU" sz="2700" kern="150" dirty="0" err="1">
                <a:solidFill>
                  <a:srgbClr val="000000"/>
                </a:solidFill>
                <a:latin typeface="Times New Roman" panose="02020603050405020304" pitchFamily="18" charset="0"/>
                <a:ea typeface="SimSun" panose="02010600030101010101" pitchFamily="2" charset="-122"/>
                <a:cs typeface="Lucida Sans"/>
              </a:rPr>
              <a:t>оздоравливание</a:t>
            </a:r>
            <a:r>
              <a:rPr lang="ru-RU" sz="2700" kern="150" dirty="0">
                <a:solidFill>
                  <a:srgbClr val="000000"/>
                </a:solidFill>
                <a:latin typeface="Times New Roman" panose="02020603050405020304" pitchFamily="18" charset="0"/>
                <a:ea typeface="SimSun" panose="02010600030101010101" pitchFamily="2" charset="-122"/>
                <a:cs typeface="Lucida Sans"/>
              </a:rPr>
              <a:t> детей, развитие у них двигательного воображения.</a:t>
            </a:r>
            <a:br>
              <a:rPr lang="ru-RU" sz="3200" kern="150" dirty="0">
                <a:latin typeface="Times New Roman" panose="02020603050405020304" pitchFamily="18" charset="0"/>
                <a:ea typeface="SimSun" panose="02010600030101010101" pitchFamily="2" charset="-122"/>
                <a:cs typeface="Lucida Sans"/>
              </a:rPr>
            </a:br>
            <a:endParaRPr lang="ru-RU" dirty="0"/>
          </a:p>
        </p:txBody>
      </p:sp>
    </p:spTree>
    <p:extLst>
      <p:ext uri="{BB962C8B-B14F-4D97-AF65-F5344CB8AC3E}">
        <p14:creationId xmlns:p14="http://schemas.microsoft.com/office/powerpoint/2010/main" val="101101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77334" y="609600"/>
            <a:ext cx="8596668" cy="4484914"/>
          </a:xfrm>
        </p:spPr>
        <p:txBody>
          <a:bodyPr>
            <a:normAutofit/>
          </a:bodyPr>
          <a:lstStyle/>
          <a:p>
            <a:pPr algn="ctr"/>
            <a:br>
              <a:rPr lang="ru-RU" sz="6000" dirty="0">
                <a:solidFill>
                  <a:schemeClr val="tx1"/>
                </a:solidFill>
              </a:rPr>
            </a:br>
            <a:br>
              <a:rPr lang="ru-RU" sz="6000" dirty="0">
                <a:solidFill>
                  <a:schemeClr val="tx1"/>
                </a:solidFill>
              </a:rPr>
            </a:br>
            <a:r>
              <a:rPr lang="ru-RU" sz="6000" dirty="0">
                <a:solidFill>
                  <a:schemeClr val="tx1"/>
                </a:solidFill>
              </a:rPr>
              <a:t>Спасибо за внимание!</a:t>
            </a:r>
          </a:p>
        </p:txBody>
      </p:sp>
    </p:spTree>
    <p:extLst>
      <p:ext uri="{BB962C8B-B14F-4D97-AF65-F5344CB8AC3E}">
        <p14:creationId xmlns:p14="http://schemas.microsoft.com/office/powerpoint/2010/main" val="2998109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8307" y="-169818"/>
            <a:ext cx="8596668" cy="5773783"/>
          </a:xfrm>
        </p:spPr>
        <p:txBody>
          <a:bodyPr>
            <a:normAutofit/>
          </a:bodyPr>
          <a:lstStyle/>
          <a:p>
            <a:r>
              <a:rPr lang="ru-RU" sz="3100" b="1" i="1" dirty="0">
                <a:solidFill>
                  <a:schemeClr val="tx1"/>
                </a:solidFill>
                <a:latin typeface="Times New Roman" panose="02020603050405020304" pitchFamily="18" charset="0"/>
                <a:cs typeface="Times New Roman" panose="02020603050405020304" pitchFamily="18" charset="0"/>
              </a:rPr>
              <a:t>Я не боюсь ещё раз повторить:</a:t>
            </a:r>
            <a:br>
              <a:rPr lang="ru-RU" sz="3100" dirty="0">
                <a:solidFill>
                  <a:schemeClr val="tx1"/>
                </a:solidFill>
                <a:latin typeface="Times New Roman" panose="02020603050405020304" pitchFamily="18" charset="0"/>
                <a:cs typeface="Times New Roman" panose="02020603050405020304" pitchFamily="18" charset="0"/>
              </a:rPr>
            </a:br>
            <a:r>
              <a:rPr lang="ru-RU" sz="3100" b="1" i="1" dirty="0">
                <a:solidFill>
                  <a:schemeClr val="tx1"/>
                </a:solidFill>
                <a:latin typeface="Times New Roman" panose="02020603050405020304" pitchFamily="18" charset="0"/>
                <a:cs typeface="Times New Roman" panose="02020603050405020304" pitchFamily="18" charset="0"/>
              </a:rPr>
              <a:t>Забота о здоровье-</a:t>
            </a:r>
            <a:br>
              <a:rPr lang="ru-RU" sz="3100" dirty="0">
                <a:solidFill>
                  <a:schemeClr val="tx1"/>
                </a:solidFill>
                <a:latin typeface="Times New Roman" panose="02020603050405020304" pitchFamily="18" charset="0"/>
                <a:cs typeface="Times New Roman" panose="02020603050405020304" pitchFamily="18" charset="0"/>
              </a:rPr>
            </a:br>
            <a:r>
              <a:rPr lang="ru-RU" sz="3100" b="1" i="1" dirty="0">
                <a:solidFill>
                  <a:schemeClr val="tx1"/>
                </a:solidFill>
                <a:latin typeface="Times New Roman" panose="02020603050405020304" pitchFamily="18" charset="0"/>
                <a:cs typeface="Times New Roman" panose="02020603050405020304" pitchFamily="18" charset="0"/>
              </a:rPr>
              <a:t>это важнейший труд воспитателя.</a:t>
            </a:r>
            <a:br>
              <a:rPr lang="ru-RU" sz="3100" dirty="0">
                <a:solidFill>
                  <a:schemeClr val="tx1"/>
                </a:solidFill>
                <a:latin typeface="Times New Roman" panose="02020603050405020304" pitchFamily="18" charset="0"/>
                <a:cs typeface="Times New Roman" panose="02020603050405020304" pitchFamily="18" charset="0"/>
              </a:rPr>
            </a:br>
            <a:r>
              <a:rPr lang="ru-RU" sz="3100" b="1" i="1" dirty="0">
                <a:solidFill>
                  <a:schemeClr val="tx1"/>
                </a:solidFill>
                <a:latin typeface="Times New Roman" panose="02020603050405020304" pitchFamily="18" charset="0"/>
                <a:cs typeface="Times New Roman" panose="02020603050405020304" pitchFamily="18" charset="0"/>
              </a:rPr>
              <a:t>От жизнерадостности, бодрости детей</a:t>
            </a:r>
            <a:br>
              <a:rPr lang="ru-RU" sz="3100" dirty="0">
                <a:solidFill>
                  <a:schemeClr val="tx1"/>
                </a:solidFill>
                <a:latin typeface="Times New Roman" panose="02020603050405020304" pitchFamily="18" charset="0"/>
                <a:cs typeface="Times New Roman" panose="02020603050405020304" pitchFamily="18" charset="0"/>
              </a:rPr>
            </a:br>
            <a:r>
              <a:rPr lang="ru-RU" sz="3100" b="1" i="1" dirty="0">
                <a:solidFill>
                  <a:schemeClr val="tx1"/>
                </a:solidFill>
                <a:latin typeface="Times New Roman" panose="02020603050405020304" pitchFamily="18" charset="0"/>
                <a:cs typeface="Times New Roman" panose="02020603050405020304" pitchFamily="18" charset="0"/>
              </a:rPr>
              <a:t>Зависит их духовная жизнь,</a:t>
            </a:r>
            <a:br>
              <a:rPr lang="ru-RU" sz="3100" dirty="0">
                <a:solidFill>
                  <a:schemeClr val="tx1"/>
                </a:solidFill>
                <a:latin typeface="Times New Roman" panose="02020603050405020304" pitchFamily="18" charset="0"/>
                <a:cs typeface="Times New Roman" panose="02020603050405020304" pitchFamily="18" charset="0"/>
              </a:rPr>
            </a:br>
            <a:r>
              <a:rPr lang="ru-RU" sz="3100" b="1" i="1" dirty="0">
                <a:solidFill>
                  <a:schemeClr val="tx1"/>
                </a:solidFill>
                <a:latin typeface="Times New Roman" panose="02020603050405020304" pitchFamily="18" charset="0"/>
                <a:cs typeface="Times New Roman" panose="02020603050405020304" pitchFamily="18" charset="0"/>
              </a:rPr>
              <a:t>Мировоззрение, умственное развитие,</a:t>
            </a:r>
            <a:br>
              <a:rPr lang="ru-RU" sz="3100" dirty="0">
                <a:solidFill>
                  <a:schemeClr val="tx1"/>
                </a:solidFill>
                <a:latin typeface="Times New Roman" panose="02020603050405020304" pitchFamily="18" charset="0"/>
                <a:cs typeface="Times New Roman" panose="02020603050405020304" pitchFamily="18" charset="0"/>
              </a:rPr>
            </a:br>
            <a:r>
              <a:rPr lang="ru-RU" sz="3100" b="1" i="1" dirty="0">
                <a:solidFill>
                  <a:schemeClr val="tx1"/>
                </a:solidFill>
                <a:latin typeface="Times New Roman" panose="02020603050405020304" pitchFamily="18" charset="0"/>
                <a:cs typeface="Times New Roman" panose="02020603050405020304" pitchFamily="18" charset="0"/>
              </a:rPr>
              <a:t>Прочность знаний, вера в свои силы</a:t>
            </a:r>
            <a:br>
              <a:rPr lang="ru-RU" sz="3100" dirty="0">
                <a:solidFill>
                  <a:schemeClr val="tx1"/>
                </a:solidFill>
                <a:latin typeface="Times New Roman" panose="02020603050405020304" pitchFamily="18" charset="0"/>
                <a:cs typeface="Times New Roman" panose="02020603050405020304" pitchFamily="18" charset="0"/>
              </a:rPr>
            </a:br>
            <a:r>
              <a:rPr lang="ru-RU" sz="3100" b="1" i="1" dirty="0">
                <a:solidFill>
                  <a:schemeClr val="tx1"/>
                </a:solidFill>
                <a:latin typeface="Times New Roman" panose="02020603050405020304" pitchFamily="18" charset="0"/>
                <a:cs typeface="Times New Roman" panose="02020603050405020304" pitchFamily="18" charset="0"/>
              </a:rPr>
              <a:t>В.А. Сухомлинский</a:t>
            </a:r>
            <a:br>
              <a:rPr lang="ru-RU" dirty="0"/>
            </a:br>
            <a:endParaRPr lang="ru-RU" dirty="0"/>
          </a:p>
        </p:txBody>
      </p:sp>
      <p:sp>
        <p:nvSpPr>
          <p:cNvPr id="3" name="Текст 2"/>
          <p:cNvSpPr>
            <a:spLocks noGrp="1"/>
          </p:cNvSpPr>
          <p:nvPr>
            <p:ph type="body" idx="1"/>
          </p:nvPr>
        </p:nvSpPr>
        <p:spPr>
          <a:xfrm flipV="1">
            <a:off x="677335" y="4467497"/>
            <a:ext cx="8596668" cy="59951"/>
          </a:xfrm>
        </p:spPr>
        <p:txBody>
          <a:bodyPr>
            <a:normAutofit fontScale="25000" lnSpcReduction="20000"/>
          </a:bodyPr>
          <a:lstStyle/>
          <a:p>
            <a:endParaRPr lang="ru-RU" dirty="0"/>
          </a:p>
        </p:txBody>
      </p:sp>
    </p:spTree>
    <p:extLst>
      <p:ext uri="{BB962C8B-B14F-4D97-AF65-F5344CB8AC3E}">
        <p14:creationId xmlns:p14="http://schemas.microsoft.com/office/powerpoint/2010/main" val="366737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972490" y="609599"/>
            <a:ext cx="7301511" cy="5320938"/>
          </a:xfrm>
        </p:spPr>
        <p:txBody>
          <a:bodyPr>
            <a:normAutofit fontScale="90000"/>
          </a:bodyPr>
          <a:lstStyle/>
          <a:p>
            <a:r>
              <a:rPr lang="ru-RU" dirty="0"/>
              <a:t> </a:t>
            </a:r>
            <a:r>
              <a:rPr lang="ru-RU" sz="3100" dirty="0">
                <a:solidFill>
                  <a:schemeClr val="tx1"/>
                </a:solidFill>
                <a:latin typeface="Times New Roman" panose="02020603050405020304" pitchFamily="18" charset="0"/>
                <a:cs typeface="Times New Roman" panose="02020603050405020304" pitchFamily="18" charset="0"/>
              </a:rPr>
              <a:t>Эффективным средством укрепления здоровья и снижения заболеваемости детей является физкультурно-оздоровительная работа в условиях ДОУ. </a:t>
            </a:r>
            <a:r>
              <a:rPr lang="ru-RU" sz="3100" dirty="0" err="1">
                <a:solidFill>
                  <a:schemeClr val="tx1"/>
                </a:solidFill>
                <a:latin typeface="Times New Roman" panose="02020603050405020304" pitchFamily="18" charset="0"/>
                <a:cs typeface="Times New Roman" panose="02020603050405020304" pitchFamily="18" charset="0"/>
              </a:rPr>
              <a:t>Физкультурно</a:t>
            </a:r>
            <a:r>
              <a:rPr lang="ru-RU" sz="3100" dirty="0">
                <a:solidFill>
                  <a:schemeClr val="tx1"/>
                </a:solidFill>
                <a:latin typeface="Times New Roman" panose="02020603050405020304" pitchFamily="18" charset="0"/>
                <a:cs typeface="Times New Roman" panose="02020603050405020304" pitchFamily="18" charset="0"/>
              </a:rPr>
              <a:t> - оздоровительная работа осуществляется в разных формах: утренняя гимнастика, физкультурные занятия, спортивные игры, </a:t>
            </a:r>
            <a:r>
              <a:rPr lang="ru-RU" sz="3100" dirty="0" err="1">
                <a:solidFill>
                  <a:schemeClr val="tx1"/>
                </a:solidFill>
                <a:latin typeface="Times New Roman" panose="02020603050405020304" pitchFamily="18" charset="0"/>
                <a:cs typeface="Times New Roman" panose="02020603050405020304" pitchFamily="18" charset="0"/>
              </a:rPr>
              <a:t>физминутки</a:t>
            </a:r>
            <a:r>
              <a:rPr lang="ru-RU" sz="3100" dirty="0">
                <a:solidFill>
                  <a:schemeClr val="tx1"/>
                </a:solidFill>
                <a:latin typeface="Times New Roman" panose="02020603050405020304" pitchFamily="18" charset="0"/>
                <a:cs typeface="Times New Roman" panose="02020603050405020304" pitchFamily="18" charset="0"/>
              </a:rPr>
              <a:t>, оздоровительный бег, закаливание и др.</a:t>
            </a:r>
            <a:br>
              <a:rPr lang="ru-RU" sz="3100" dirty="0">
                <a:solidFill>
                  <a:schemeClr val="tx1"/>
                </a:solidFill>
                <a:latin typeface="Times New Roman" panose="02020603050405020304" pitchFamily="18" charset="0"/>
                <a:cs typeface="Times New Roman" panose="02020603050405020304" pitchFamily="18" charset="0"/>
              </a:rPr>
            </a:br>
            <a:r>
              <a:rPr lang="ru-RU" sz="3100" dirty="0">
                <a:solidFill>
                  <a:schemeClr val="tx1"/>
                </a:solidFill>
                <a:latin typeface="Times New Roman" panose="02020603050405020304" pitchFamily="18" charset="0"/>
                <a:cs typeface="Times New Roman" panose="02020603050405020304" pitchFamily="18" charset="0"/>
              </a:rPr>
              <a:t>     Предметом нашего обсуждения станет такая форма работы, как гимнастика после дневного сна. </a:t>
            </a:r>
          </a:p>
        </p:txBody>
      </p:sp>
    </p:spTree>
    <p:extLst>
      <p:ext uri="{BB962C8B-B14F-4D97-AF65-F5344CB8AC3E}">
        <p14:creationId xmlns:p14="http://schemas.microsoft.com/office/powerpoint/2010/main" val="3570421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1507067" y="287383"/>
            <a:ext cx="8263950" cy="1528355"/>
          </a:xfrm>
        </p:spPr>
        <p:txBody>
          <a:bodyPr/>
          <a:lstStyle/>
          <a:p>
            <a:pPr algn="l"/>
            <a:r>
              <a:rPr lang="ru-RU" sz="3200" b="1" dirty="0">
                <a:solidFill>
                  <a:schemeClr val="tx1"/>
                </a:solidFill>
                <a:latin typeface="Times New Roman" panose="02020603050405020304" pitchFamily="18" charset="0"/>
                <a:cs typeface="Times New Roman" panose="02020603050405020304" pitchFamily="18" charset="0"/>
              </a:rPr>
              <a:t>Цель гимнастики пробуждения: </a:t>
            </a:r>
            <a:r>
              <a:rPr lang="ru-RU" sz="3200" dirty="0">
                <a:solidFill>
                  <a:schemeClr val="tx1"/>
                </a:solidFill>
                <a:latin typeface="Times New Roman" panose="02020603050405020304" pitchFamily="18" charset="0"/>
                <a:cs typeface="Times New Roman" panose="02020603050405020304" pitchFamily="18" charset="0"/>
              </a:rPr>
              <a:t>способствовать быстрому и комфортному пробуждению детей после сна.</a:t>
            </a:r>
          </a:p>
        </p:txBody>
      </p:sp>
      <p:sp>
        <p:nvSpPr>
          <p:cNvPr id="8" name="Подзаголовок 7"/>
          <p:cNvSpPr>
            <a:spLocks noGrp="1"/>
          </p:cNvSpPr>
          <p:nvPr>
            <p:ph type="subTitle" idx="1"/>
          </p:nvPr>
        </p:nvSpPr>
        <p:spPr>
          <a:xfrm>
            <a:off x="1507067" y="2155371"/>
            <a:ext cx="8499082" cy="4428309"/>
          </a:xfrm>
        </p:spPr>
        <p:txBody>
          <a:bodyPr>
            <a:normAutofit fontScale="25000" lnSpcReduction="20000"/>
          </a:bodyPr>
          <a:lstStyle/>
          <a:p>
            <a:r>
              <a:rPr lang="ru-RU" b="1" dirty="0"/>
              <a:t>Задачи гимнастики после сна:</a:t>
            </a:r>
            <a:endParaRPr lang="ru-RU" dirty="0"/>
          </a:p>
          <a:p>
            <a:pPr algn="l"/>
            <a:r>
              <a:rPr lang="ru-RU" sz="12800" b="1" dirty="0">
                <a:solidFill>
                  <a:schemeClr val="tx1"/>
                </a:solidFill>
              </a:rPr>
              <a:t>Задачи:</a:t>
            </a:r>
          </a:p>
          <a:p>
            <a:pPr algn="l"/>
            <a:r>
              <a:rPr lang="ru-RU" sz="8000" b="1" dirty="0">
                <a:solidFill>
                  <a:schemeClr val="tx1"/>
                </a:solidFill>
              </a:rPr>
              <a:t>-увеличить тонус нервной системы;</a:t>
            </a:r>
          </a:p>
          <a:p>
            <a:pPr algn="l"/>
            <a:r>
              <a:rPr lang="ru-RU" sz="8000" b="1" dirty="0">
                <a:solidFill>
                  <a:schemeClr val="tx1"/>
                </a:solidFill>
              </a:rPr>
              <a:t>-укрепить мышечный тонус;</a:t>
            </a:r>
          </a:p>
          <a:p>
            <a:pPr algn="l"/>
            <a:r>
              <a:rPr lang="ru-RU" sz="8000" b="1" dirty="0">
                <a:solidFill>
                  <a:schemeClr val="tx1"/>
                </a:solidFill>
              </a:rPr>
              <a:t>-способствовать профилактике нарушений опорно-двигательного аппарата;</a:t>
            </a:r>
          </a:p>
          <a:p>
            <a:pPr algn="l"/>
            <a:r>
              <a:rPr lang="ru-RU" sz="8000" b="1" dirty="0">
                <a:solidFill>
                  <a:schemeClr val="tx1"/>
                </a:solidFill>
              </a:rPr>
              <a:t>-способствовать профилактике простудных заболеваний;</a:t>
            </a:r>
          </a:p>
          <a:p>
            <a:pPr algn="l"/>
            <a:r>
              <a:rPr lang="ru-RU" sz="8000" b="1" dirty="0">
                <a:solidFill>
                  <a:schemeClr val="tx1"/>
                </a:solidFill>
              </a:rPr>
              <a:t>-развитие физических навыков;</a:t>
            </a:r>
          </a:p>
          <a:p>
            <a:pPr algn="l"/>
            <a:r>
              <a:rPr lang="ru-RU" sz="8000" b="1" dirty="0">
                <a:solidFill>
                  <a:schemeClr val="tx1"/>
                </a:solidFill>
              </a:rPr>
              <a:t>-сохранить положительные эмоции при выполнении физических упражнений и прочих режимных моментов во второй половине дня.</a:t>
            </a:r>
          </a:p>
          <a:p>
            <a:pPr algn="l"/>
            <a:r>
              <a:rPr lang="ru-RU" sz="8000" b="1" dirty="0">
                <a:solidFill>
                  <a:schemeClr val="tx1"/>
                </a:solidFill>
              </a:rPr>
              <a:t>-Решение этих задач позволяет плавно и одновременно быстро повысить умственную и физическую работоспособность детского организма</a:t>
            </a:r>
            <a:r>
              <a:rPr lang="ru-RU" sz="8000" b="1" dirty="0"/>
              <a:t>.</a:t>
            </a:r>
          </a:p>
          <a:p>
            <a:endParaRPr lang="ru-RU" sz="8000" b="1" dirty="0"/>
          </a:p>
        </p:txBody>
      </p:sp>
    </p:spTree>
    <p:extLst>
      <p:ext uri="{BB962C8B-B14F-4D97-AF65-F5344CB8AC3E}">
        <p14:creationId xmlns:p14="http://schemas.microsoft.com/office/powerpoint/2010/main" val="138132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677334" y="609599"/>
            <a:ext cx="8596668" cy="1550989"/>
          </a:xfrm>
        </p:spPr>
        <p:txBody>
          <a:bodyPr>
            <a:noAutofit/>
          </a:bodyPr>
          <a:lstStyle/>
          <a:p>
            <a:pPr lvl="0" algn="ctr"/>
            <a:r>
              <a:rPr lang="ru-RU" sz="2000" b="1" dirty="0">
                <a:solidFill>
                  <a:schemeClr val="tx1"/>
                </a:solidFill>
                <a:latin typeface="Times New Roman" panose="02020603050405020304" pitchFamily="18" charset="0"/>
                <a:cs typeface="Times New Roman" panose="02020603050405020304" pitchFamily="18" charset="0"/>
              </a:rPr>
              <a:t>Виды гимнастики после дневного сна:</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Разминка в постели и самомассаж;</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Гимнастика игрового характера;</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Гимнастика с использованием тренажеров и спортивного комплекса;</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Пробежки по массажным дорожкам.</a:t>
            </a:r>
            <a:br>
              <a:rPr lang="ru-RU" sz="2000" dirty="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211" y="2351315"/>
            <a:ext cx="8660675" cy="4284436"/>
          </a:xfrm>
        </p:spPr>
      </p:pic>
    </p:spTree>
    <p:extLst>
      <p:ext uri="{BB962C8B-B14F-4D97-AF65-F5344CB8AC3E}">
        <p14:creationId xmlns:p14="http://schemas.microsoft.com/office/powerpoint/2010/main" val="173378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br>
              <a:rPr lang="ru-RU" dirty="0"/>
            </a:br>
            <a:br>
              <a:rPr lang="ru-RU" dirty="0"/>
            </a:br>
            <a:endParaRPr lang="ru-RU" dirty="0"/>
          </a:p>
        </p:txBody>
      </p:sp>
      <p:sp>
        <p:nvSpPr>
          <p:cNvPr id="6" name="Текст 5"/>
          <p:cNvSpPr>
            <a:spLocks noGrp="1"/>
          </p:cNvSpPr>
          <p:nvPr>
            <p:ph type="body" idx="1"/>
          </p:nvPr>
        </p:nvSpPr>
        <p:spPr>
          <a:xfrm>
            <a:off x="677335" y="1384663"/>
            <a:ext cx="8596668" cy="4585063"/>
          </a:xfrm>
        </p:spPr>
        <p:txBody>
          <a:bodyPr/>
          <a:lstStyle/>
          <a:p>
            <a:pPr algn="ctr">
              <a:lnSpc>
                <a:spcPts val="1425"/>
              </a:lnSpc>
            </a:pPr>
            <a:r>
              <a:rPr lang="ru-RU" sz="2400" b="1" kern="15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В своей практике, при работе с детьми младшего </a:t>
            </a:r>
          </a:p>
          <a:p>
            <a:pPr algn="ctr">
              <a:lnSpc>
                <a:spcPts val="1425"/>
              </a:lnSpc>
            </a:pPr>
            <a:r>
              <a:rPr lang="ru-RU" sz="2400" b="1" kern="15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дошкольного возраста я использую разминку в постели и</a:t>
            </a:r>
          </a:p>
          <a:p>
            <a:pPr algn="ctr">
              <a:lnSpc>
                <a:spcPts val="1425"/>
              </a:lnSpc>
            </a:pPr>
            <a:r>
              <a:rPr lang="ru-RU" sz="2400" b="1" kern="15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самомассаж.</a:t>
            </a:r>
          </a:p>
          <a:p>
            <a:pPr algn="ctr">
              <a:lnSpc>
                <a:spcPts val="1425"/>
              </a:lnSpc>
            </a:pPr>
            <a:r>
              <a:rPr lang="ru-RU" b="1" kern="15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p>
          <a:p>
            <a:pPr algn="ctr">
              <a:lnSpc>
                <a:spcPts val="1425"/>
              </a:lnSpc>
            </a:pPr>
            <a:endParaRPr lang="ru-RU" b="1" kern="15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algn="ctr">
              <a:lnSpc>
                <a:spcPts val="1425"/>
              </a:lnSpc>
            </a:pPr>
            <a:r>
              <a:rPr lang="ru-RU" kern="15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Дети, лежа в постели на спине, откинув одеяла, выполняют 5—6 </a:t>
            </a:r>
          </a:p>
          <a:p>
            <a:pPr algn="ctr">
              <a:lnSpc>
                <a:spcPts val="1425"/>
              </a:lnSpc>
            </a:pPr>
            <a:r>
              <a:rPr lang="ru-RU" kern="15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упражнений общеразвивающего характера. После выполнения упражнения в</a:t>
            </a:r>
          </a:p>
          <a:p>
            <a:pPr algn="ctr">
              <a:lnSpc>
                <a:spcPts val="1425"/>
              </a:lnSpc>
            </a:pPr>
            <a:r>
              <a:rPr lang="ru-RU" kern="15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постели дети по указанию встают и выполняют в разном темпе несколько </a:t>
            </a:r>
          </a:p>
          <a:p>
            <a:pPr algn="ctr">
              <a:lnSpc>
                <a:spcPts val="1425"/>
              </a:lnSpc>
            </a:pPr>
            <a:r>
              <a:rPr lang="ru-RU" kern="15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движений (ходьба на месте, ходьба обычным, </a:t>
            </a:r>
            <a:r>
              <a:rPr lang="ru-RU" kern="15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скрестным</a:t>
            </a:r>
            <a:r>
              <a:rPr lang="ru-RU" kern="15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гимнастическим </a:t>
            </a:r>
          </a:p>
          <a:p>
            <a:pPr algn="ctr">
              <a:lnSpc>
                <a:spcPts val="1425"/>
              </a:lnSpc>
            </a:pPr>
            <a:r>
              <a:rPr lang="ru-RU" kern="15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шагом, по массажным коврикам, постепенно переходящая в бег). Затем все</a:t>
            </a:r>
          </a:p>
          <a:p>
            <a:pPr algn="ctr">
              <a:lnSpc>
                <a:spcPts val="1425"/>
              </a:lnSpc>
            </a:pPr>
            <a:r>
              <a:rPr lang="ru-RU" kern="15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переходят из спальни в групповую комнату, которая должна быть хорошо </a:t>
            </a:r>
          </a:p>
          <a:p>
            <a:pPr algn="ctr">
              <a:lnSpc>
                <a:spcPts val="1425"/>
              </a:lnSpc>
            </a:pPr>
            <a:r>
              <a:rPr lang="ru-RU" kern="15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проветрена, температура воздуха 19—17°С. В групповой комнате дети под</a:t>
            </a:r>
          </a:p>
          <a:p>
            <a:pPr algn="ctr">
              <a:lnSpc>
                <a:spcPts val="1425"/>
              </a:lnSpc>
            </a:pPr>
            <a:r>
              <a:rPr lang="ru-RU" kern="15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музыку выполняют произвольные танцевальные, музыкально-ритмические </a:t>
            </a:r>
          </a:p>
          <a:p>
            <a:pPr algn="ctr">
              <a:lnSpc>
                <a:spcPts val="1425"/>
              </a:lnSpc>
            </a:pPr>
            <a:r>
              <a:rPr lang="ru-RU" kern="15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и другие движения. Заканчивается комплекс дыхательными упражнениями.</a:t>
            </a:r>
            <a:endParaRPr lang="ru-RU" sz="1800" kern="150" dirty="0">
              <a:latin typeface="Times New Roman" panose="02020603050405020304" pitchFamily="18" charset="0"/>
              <a:ea typeface="SimSun" panose="02010600030101010101" pitchFamily="2" charset="-122"/>
              <a:cs typeface="Times New Roman" panose="02020603050405020304" pitchFamily="18" charset="0"/>
            </a:endParaRPr>
          </a:p>
          <a:p>
            <a:endParaRPr lang="ru-RU" dirty="0"/>
          </a:p>
        </p:txBody>
      </p:sp>
    </p:spTree>
    <p:extLst>
      <p:ext uri="{BB962C8B-B14F-4D97-AF65-F5344CB8AC3E}">
        <p14:creationId xmlns:p14="http://schemas.microsoft.com/office/powerpoint/2010/main" val="1598625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5324" y="1740661"/>
            <a:ext cx="7955280" cy="4852784"/>
          </a:xfrm>
        </p:spPr>
      </p:pic>
      <p:sp>
        <p:nvSpPr>
          <p:cNvPr id="4" name="Заголовок 3"/>
          <p:cNvSpPr>
            <a:spLocks noGrp="1"/>
          </p:cNvSpPr>
          <p:nvPr>
            <p:ph type="title"/>
          </p:nvPr>
        </p:nvSpPr>
        <p:spPr>
          <a:xfrm>
            <a:off x="677334" y="609599"/>
            <a:ext cx="8596668" cy="2081349"/>
          </a:xfrm>
        </p:spPr>
        <p:txBody>
          <a:bodyPr>
            <a:normAutofit fontScale="90000"/>
          </a:bodyPr>
          <a:lstStyle/>
          <a:p>
            <a:pPr algn="ctr"/>
            <a:r>
              <a:rPr lang="ru-RU" sz="2800" b="1" dirty="0">
                <a:solidFill>
                  <a:schemeClr val="tx1"/>
                </a:solidFill>
                <a:latin typeface="Times New Roman" panose="02020603050405020304" pitchFamily="18" charset="0"/>
                <a:cs typeface="Times New Roman" panose="02020603050405020304" pitchFamily="18" charset="0"/>
              </a:rPr>
              <a:t>Упражнения лежа в кровати:</a:t>
            </a:r>
            <a:br>
              <a:rPr lang="ru-RU" sz="2800" b="1"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-потягивания;</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-погладим щечки;</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-погладим ручки.</a:t>
            </a:r>
            <a:br>
              <a:rPr lang="ru-RU" sz="2800" dirty="0">
                <a:solidFill>
                  <a:schemeClr val="tx1"/>
                </a:solidFill>
                <a:latin typeface="Times New Roman" panose="02020603050405020304" pitchFamily="18" charset="0"/>
                <a:cs typeface="Times New Roman" panose="02020603050405020304" pitchFamily="18" charset="0"/>
              </a:rPr>
            </a:b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2461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a:solidFill>
                  <a:schemeClr val="tx1"/>
                </a:solidFill>
              </a:rPr>
              <a:t>Упражнения для ног</a:t>
            </a: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585616" y="1295087"/>
            <a:ext cx="5119605" cy="5640461"/>
          </a:xfrm>
        </p:spPr>
      </p:pic>
    </p:spTree>
    <p:extLst>
      <p:ext uri="{BB962C8B-B14F-4D97-AF65-F5344CB8AC3E}">
        <p14:creationId xmlns:p14="http://schemas.microsoft.com/office/powerpoint/2010/main" val="77057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7334" y="609599"/>
            <a:ext cx="8596668" cy="4824549"/>
          </a:xfrm>
        </p:spPr>
        <p:txBody>
          <a:bodyPr>
            <a:normAutofit fontScale="90000"/>
          </a:bodyPr>
          <a:lstStyle/>
          <a:p>
            <a:pPr>
              <a:spcAft>
                <a:spcPts val="0"/>
              </a:spcAft>
            </a:pPr>
            <a:r>
              <a:rPr lang="ru-RU" sz="2400" b="1" kern="150" dirty="0">
                <a:solidFill>
                  <a:srgbClr val="000000"/>
                </a:solidFill>
                <a:latin typeface="Times New Roman" panose="02020603050405020304" pitchFamily="18" charset="0"/>
                <a:ea typeface="SimSun" panose="02010600030101010101" pitchFamily="2" charset="-122"/>
                <a:cs typeface="Lucida Sans"/>
              </a:rPr>
              <a:t>Также ежедневно после дневного сна используются упражнения н массажных ковриках.</a:t>
            </a:r>
            <a:br>
              <a:rPr lang="ru-RU" sz="2400" kern="150" dirty="0">
                <a:latin typeface="Times New Roman" panose="02020603050405020304" pitchFamily="18" charset="0"/>
                <a:ea typeface="SimSun" panose="02010600030101010101" pitchFamily="2" charset="-122"/>
                <a:cs typeface="Lucida Sans"/>
              </a:rPr>
            </a:br>
            <a:br>
              <a:rPr lang="ru-RU" sz="2400" kern="150" dirty="0">
                <a:latin typeface="Times New Roman" panose="02020603050405020304" pitchFamily="18" charset="0"/>
                <a:ea typeface="SimSun" panose="02010600030101010101" pitchFamily="2" charset="-122"/>
                <a:cs typeface="Lucida Sans"/>
              </a:rPr>
            </a:br>
            <a:r>
              <a:rPr lang="ru-RU" sz="2400" kern="150" dirty="0">
                <a:solidFill>
                  <a:srgbClr val="000000"/>
                </a:solidFill>
                <a:latin typeface="Times New Roman" panose="02020603050405020304" pitchFamily="18" charset="0"/>
                <a:ea typeface="SimSun" panose="02010600030101010101" pitchFamily="2" charset="-122"/>
                <a:cs typeface="Lucida Sans"/>
              </a:rPr>
              <a:t>Массажную дорожку составляют из пособий и предметов, способствующих массажу стопы (ребристая доска, резиновые коврики, кольца с шипами и </a:t>
            </a:r>
            <a:r>
              <a:rPr lang="ru-RU" sz="2400" kern="150" dirty="0" err="1">
                <a:solidFill>
                  <a:srgbClr val="000000"/>
                </a:solidFill>
                <a:latin typeface="Times New Roman" panose="02020603050405020304" pitchFamily="18" charset="0"/>
                <a:ea typeface="SimSun" panose="02010600030101010101" pitchFamily="2" charset="-122"/>
                <a:cs typeface="Lucida Sans"/>
              </a:rPr>
              <a:t>др</a:t>
            </a:r>
            <a:r>
              <a:rPr lang="ru-RU" sz="2400" kern="150" dirty="0">
                <a:solidFill>
                  <a:srgbClr val="000000"/>
                </a:solidFill>
                <a:latin typeface="Times New Roman" panose="02020603050405020304" pitchFamily="18" charset="0"/>
                <a:ea typeface="SimSun" panose="02010600030101010101" pitchFamily="2" charset="-122"/>
                <a:cs typeface="Lucida Sans"/>
              </a:rPr>
              <a:t>). В нашей группе мы используем резиновые коврики.</a:t>
            </a:r>
            <a:br>
              <a:rPr lang="ru-RU" sz="2400" kern="150" dirty="0">
                <a:solidFill>
                  <a:srgbClr val="000000"/>
                </a:solidFill>
                <a:latin typeface="Times New Roman" panose="02020603050405020304" pitchFamily="18" charset="0"/>
                <a:ea typeface="SimSun" panose="02010600030101010101" pitchFamily="2" charset="-122"/>
                <a:cs typeface="Lucida Sans"/>
              </a:rPr>
            </a:br>
            <a:r>
              <a:rPr lang="ru-RU" sz="2400" kern="150" dirty="0">
                <a:solidFill>
                  <a:srgbClr val="000000"/>
                </a:solidFill>
                <a:latin typeface="Times New Roman" panose="02020603050405020304" pitchFamily="18" charset="0"/>
                <a:ea typeface="SimSun" panose="02010600030101010101" pitchFamily="2" charset="-122"/>
                <a:cs typeface="Lucida Sans"/>
              </a:rPr>
              <a:t> Вначале дети идут в быстром темпе по дорожке и плавно переходят на бег, бегут в среднем темпе 1—1,5 мин и переходят на спокойную ходьбу с дыхательными упражнениями. После этого детям предлагается непрерывный бег в течение</a:t>
            </a:r>
            <a:br>
              <a:rPr lang="ru-RU" sz="2400" kern="150" dirty="0">
                <a:latin typeface="Times New Roman" panose="02020603050405020304" pitchFamily="18" charset="0"/>
                <a:ea typeface="SimSun" panose="02010600030101010101" pitchFamily="2" charset="-122"/>
                <a:cs typeface="Lucida Sans"/>
              </a:rPr>
            </a:br>
            <a:r>
              <a:rPr lang="ru-RU" sz="2400" kern="150" dirty="0">
                <a:solidFill>
                  <a:srgbClr val="000000"/>
                </a:solidFill>
                <a:latin typeface="Times New Roman" panose="02020603050405020304" pitchFamily="18" charset="0"/>
                <a:ea typeface="SimSun" panose="02010600030101010101" pitchFamily="2" charset="-122"/>
                <a:cs typeface="Lucida Sans"/>
              </a:rPr>
              <a:t>2—3 мин, который заканчивается спокойной ходьбой по массажной дорожке. </a:t>
            </a:r>
            <a:endParaRPr lang="ru-RU" sz="2400" dirty="0"/>
          </a:p>
        </p:txBody>
      </p:sp>
    </p:spTree>
    <p:extLst>
      <p:ext uri="{BB962C8B-B14F-4D97-AF65-F5344CB8AC3E}">
        <p14:creationId xmlns:p14="http://schemas.microsoft.com/office/powerpoint/2010/main" val="4164233028"/>
      </p:ext>
    </p:extLst>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58</TotalTime>
  <Words>605</Words>
  <Application>Microsoft Office PowerPoint</Application>
  <PresentationFormat>Широкоэкранный</PresentationFormat>
  <Paragraphs>35</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Times New Roman</vt:lpstr>
      <vt:lpstr>Trebuchet MS</vt:lpstr>
      <vt:lpstr>Wingdings 3</vt:lpstr>
      <vt:lpstr>Аспект</vt:lpstr>
      <vt:lpstr>Презентация на тему: «Гимнастика пробуждения»                     Выполнил: воспитатель Ёлкина Л.В.                                             2021 г.</vt:lpstr>
      <vt:lpstr>Я не боюсь ещё раз повторить: Забота о здоровье- это важнейший труд воспитателя. От жизнерадостности, бодрости детей Зависит их духовная жизнь, Мировоззрение, умственное развитие, Прочность знаний, вера в свои силы В.А. Сухомлинский </vt:lpstr>
      <vt:lpstr> Эффективным средством укрепления здоровья и снижения заболеваемости детей является физкультурно-оздоровительная работа в условиях ДОУ. Физкультурно - оздоровительная работа осуществляется в разных формах: утренняя гимнастика, физкультурные занятия, спортивные игры, физминутки, оздоровительный бег, закаливание и др.      Предметом нашего обсуждения станет такая форма работы, как гимнастика после дневного сна. </vt:lpstr>
      <vt:lpstr>Цель гимнастики пробуждения: способствовать быстрому и комфортному пробуждению детей после сна.</vt:lpstr>
      <vt:lpstr>Виды гимнастики после дневного сна: Разминка в постели и самомассаж; Гимнастика игрового характера; Гимнастика с использованием тренажеров и спортивного комплекса; Пробежки по массажным дорожкам. </vt:lpstr>
      <vt:lpstr>  </vt:lpstr>
      <vt:lpstr>Упражнения лежа в кровати: -потягивания; -погладим щечки; -погладим ручки. </vt:lpstr>
      <vt:lpstr>Упражнения для ног</vt:lpstr>
      <vt:lpstr>Также ежедневно после дневного сна используются упражнения н массажных ковриках.  Массажную дорожку составляют из пособий и предметов, способствующих массажу стопы (ребристая доска, резиновые коврики, кольца с шипами и др). В нашей группе мы используем резиновые коврики.  Вначале дети идут в быстром темпе по дорожке и плавно переходят на бег, бегут в среднем темпе 1—1,5 мин и переходят на спокойную ходьбу с дыхательными упражнениями. После этого детям предлагается непрерывный бег в течение 2—3 мин, который заканчивается спокойной ходьбой по массажной дорожке. </vt:lpstr>
      <vt:lpstr>Ходьба по массажным коврикам</vt:lpstr>
      <vt:lpstr>Общая длительность оздоровительной гимнастики после дневного сна должна составлять не менее 12—15 минут.      Важно проводить в игровой форме все оздоровительные мероприятия, в том числе и гимнастику после дневного сна. Это позволяет создать положительный эмоциональный фон, вызвать повышенный интерес ко всем оздоровительным процедурам. Кроме того, принимая определенный игровой образ, дети зачастую лучше понимают технику выполнения того или иного упражнения.   Таким образом, одновременно решается несколько задач: оздоравливание детей, развитие у них двигательного воображения. </vt:lpstr>
      <vt:lpstr>  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«Гимнастика пробуждения»                     выполнила воспитатель Ёлкина Л.В.</dc:title>
  <dc:creator>admin</dc:creator>
  <cp:lastModifiedBy>anastasiahripko@yandex.ru</cp:lastModifiedBy>
  <cp:revision>8</cp:revision>
  <dcterms:created xsi:type="dcterms:W3CDTF">2021-02-05T09:59:05Z</dcterms:created>
  <dcterms:modified xsi:type="dcterms:W3CDTF">2021-02-05T12:22:10Z</dcterms:modified>
</cp:coreProperties>
</file>