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64" r:id="rId2"/>
    <p:sldId id="256" r:id="rId3"/>
    <p:sldId id="284" r:id="rId4"/>
    <p:sldId id="286" r:id="rId5"/>
    <p:sldId id="304" r:id="rId6"/>
    <p:sldId id="285" r:id="rId7"/>
    <p:sldId id="282" r:id="rId8"/>
    <p:sldId id="291" r:id="rId9"/>
    <p:sldId id="281" r:id="rId10"/>
    <p:sldId id="280" r:id="rId11"/>
    <p:sldId id="287" r:id="rId12"/>
    <p:sldId id="288" r:id="rId13"/>
    <p:sldId id="278" r:id="rId14"/>
    <p:sldId id="279" r:id="rId15"/>
    <p:sldId id="305" r:id="rId16"/>
    <p:sldId id="277" r:id="rId17"/>
    <p:sldId id="276" r:id="rId18"/>
    <p:sldId id="300" r:id="rId19"/>
    <p:sldId id="306" r:id="rId20"/>
    <p:sldId id="307" r:id="rId21"/>
    <p:sldId id="301" r:id="rId22"/>
    <p:sldId id="310" r:id="rId23"/>
    <p:sldId id="302" r:id="rId24"/>
    <p:sldId id="308" r:id="rId25"/>
    <p:sldId id="309" r:id="rId26"/>
    <p:sldId id="275" r:id="rId27"/>
    <p:sldId id="292" r:id="rId28"/>
    <p:sldId id="294" r:id="rId29"/>
    <p:sldId id="296" r:id="rId30"/>
    <p:sldId id="297" r:id="rId31"/>
    <p:sldId id="311" r:id="rId32"/>
    <p:sldId id="299" r:id="rId33"/>
    <p:sldId id="298" r:id="rId34"/>
    <p:sldId id="303" r:id="rId35"/>
    <p:sldId id="274" r:id="rId36"/>
    <p:sldId id="290" r:id="rId37"/>
    <p:sldId id="271" r:id="rId38"/>
    <p:sldId id="268" r:id="rId39"/>
    <p:sldId id="266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66"/>
    <a:srgbClr val="6600CC"/>
    <a:srgbClr val="9966FF"/>
    <a:srgbClr val="9933FF"/>
    <a:srgbClr val="CC00FF"/>
    <a:srgbClr val="CC3399"/>
    <a:srgbClr val="CC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>
        <p:scale>
          <a:sx n="70" d="100"/>
          <a:sy n="70" d="100"/>
        </p:scale>
        <p:origin x="-81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567FD-685A-402E-B518-6D5F22304DCE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CEEDC-6235-410A-BE3F-AC52E1E02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CEEDC-6235-410A-BE3F-AC52E1E0256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CEEDC-6235-410A-BE3F-AC52E1E0256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CEEDC-6235-410A-BE3F-AC52E1E02565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CEEDC-6235-410A-BE3F-AC52E1E02565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CEEDC-6235-410A-BE3F-AC52E1E02565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0B26F-92D5-420A-B54D-5DE737A9B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7EC1D-50CD-4D0C-81C2-436C6616E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CC1E3-FBC8-428C-9B01-6FF3C82B9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58070-3E51-4D40-83DA-21E547E87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97848-A631-4C8C-9D44-D223B7DAF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EA1A9-3585-4151-94F9-ECA724B9E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F16A8-7853-4A05-938A-0D8BE5641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D38D5-B502-45CA-8C34-1C39F4B9A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10A89-9DC6-492D-BD85-82A6AF711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5518E-80BC-4DF6-B084-78D7486E1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EDF2C-3E75-4408-B587-C19D3E122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F1A57EA0-0EF0-42AA-BDFC-7328A05A1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10" Type="http://schemas.openxmlformats.org/officeDocument/2006/relationships/image" Target="../media/image2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3.jpe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a2b2.ru/methods/37546_razvitie_muzykalno_-_tvorcheskih_sposobnostey__doshkolnikov/" TargetMode="External"/><Relationship Id="rId7" Type="http://schemas.openxmlformats.org/officeDocument/2006/relationships/hyperlink" Target="https://www.metod-kopilka.ru/prezentaciya-na-temu-muzikalnoritmicheskaya-i-tancevalnaya-deyatelnost-kak-sredstvo-razvitiya-tvorcheskih-sposobnostey-doshkolni-92239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niverfiles.com/3237975" TargetMode="External"/><Relationship Id="rId5" Type="http://schemas.openxmlformats.org/officeDocument/2006/relationships/hyperlink" Target="https://fs3.ppt4web.ru/uploads/ppt/135901/99dfb3259eafea02d5da1a091152d374.pptx" TargetMode="External"/><Relationship Id="rId4" Type="http://schemas.openxmlformats.org/officeDocument/2006/relationships/hyperlink" Target="https://cloud.mail.ru/public/CUba/dpkio4RwQ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скрипичный"/>
          <p:cNvPicPr>
            <a:picLocks noChangeAspect="1" noChangeArrowheads="1"/>
          </p:cNvPicPr>
          <p:nvPr/>
        </p:nvPicPr>
        <p:blipFill>
          <a:blip r:embed="rId2" cstate="print">
            <a:lum bright="52000" contrast="-46000"/>
          </a:blip>
          <a:srcRect/>
          <a:stretch>
            <a:fillRect/>
          </a:stretch>
        </p:blipFill>
        <p:spPr bwMode="auto">
          <a:xfrm>
            <a:off x="0" y="0"/>
            <a:ext cx="9144000" cy="689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00166" y="1643050"/>
            <a:ext cx="6357982" cy="257176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«Развитие творческих способностей дошкольников посредством музыкального воспитания»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>
            <a:off x="5643570" y="5286388"/>
            <a:ext cx="3143272" cy="1071570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21580293">
            <a:off x="642671" y="1449435"/>
            <a:ext cx="8072361" cy="2995433"/>
          </a:xfrm>
          <a:custGeom>
            <a:avLst/>
            <a:gdLst>
              <a:gd name="T0" fmla="*/ 0 w 21600"/>
              <a:gd name="T1" fmla="*/ 1724 h 27603"/>
              <a:gd name="T2" fmla="*/ 150 w 21600"/>
              <a:gd name="T3" fmla="*/ 1724 h 27603"/>
              <a:gd name="T4" fmla="*/ 1080 w 21600"/>
              <a:gd name="T5" fmla="*/ 3449 h 27603"/>
              <a:gd name="T6" fmla="*/ 1080 w 21600"/>
              <a:gd name="T7" fmla="*/ 3257 h 27603"/>
              <a:gd name="T8" fmla="*/ 2159 w 21600"/>
              <a:gd name="T9" fmla="*/ 1724 h 27603"/>
              <a:gd name="T10" fmla="*/ 2009 w 21600"/>
              <a:gd name="T11" fmla="*/ 1724 h 27603"/>
              <a:gd name="T12" fmla="*/ 1080 w 21600"/>
              <a:gd name="T13" fmla="*/ 0 h 27603"/>
              <a:gd name="T14" fmla="*/ 1080 w 21600"/>
              <a:gd name="T15" fmla="*/ 192 h 276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1 w 21600"/>
              <a:gd name="T25" fmla="*/ 1921 h 27603"/>
              <a:gd name="T26" fmla="*/ 20099 w 21600"/>
              <a:gd name="T27" fmla="*/ 25682 h 276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603">
                <a:moveTo>
                  <a:pt x="0" y="0"/>
                </a:moveTo>
                <a:lnTo>
                  <a:pt x="0" y="27000"/>
                </a:lnTo>
                <a:lnTo>
                  <a:pt x="21600" y="27000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5498"/>
                </a:lnTo>
                <a:lnTo>
                  <a:pt x="20098" y="25498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7" name="Заголовок 5"/>
          <p:cNvSpPr txBox="1">
            <a:spLocks/>
          </p:cNvSpPr>
          <p:nvPr/>
        </p:nvSpPr>
        <p:spPr bwMode="auto">
          <a:xfrm>
            <a:off x="1785918" y="214290"/>
            <a:ext cx="580070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848690" y="195590"/>
            <a:ext cx="54466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Федеральное казенное дошкольное образовательное учреждение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Детский сад комбинированного вида № 2 «Сказка» г. Чехов-2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929322" y="5394109"/>
            <a:ext cx="264320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узыкальный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руководитель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Климова Г.В.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357554" y="6334779"/>
            <a:ext cx="2428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 год.</a:t>
            </a:r>
          </a:p>
        </p:txBody>
      </p:sp>
      <p:pic>
        <p:nvPicPr>
          <p:cNvPr id="14" name="Picture 1" descr="C:\Users\Галина\КЕЙС 2019-2020г\картинки-ноты - апрель 2020г\music_notes_PNG13.png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 rot="21359358" flipH="1">
            <a:off x="551484" y="4641438"/>
            <a:ext cx="6256050" cy="201771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скрипичный"/>
          <p:cNvPicPr>
            <a:picLocks noChangeAspect="1" noChangeArrowheads="1"/>
          </p:cNvPicPr>
          <p:nvPr/>
        </p:nvPicPr>
        <p:blipFill>
          <a:blip r:embed="rId2" cstate="print">
            <a:lum bright="52000" contrast="-46000"/>
          </a:blip>
          <a:srcRect/>
          <a:stretch>
            <a:fillRect/>
          </a:stretch>
        </p:blipFill>
        <p:spPr bwMode="auto">
          <a:xfrm>
            <a:off x="4211638" y="0"/>
            <a:ext cx="4932362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4714876" y="571480"/>
            <a:ext cx="4000528" cy="2000264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786314" y="1857364"/>
            <a:ext cx="3929090" cy="32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Танцы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парах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57158" y="5429264"/>
            <a:ext cx="3929090" cy="32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Хороводы</a:t>
            </a: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285720" y="4714884"/>
            <a:ext cx="4143404" cy="1357322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21580293">
            <a:off x="4653074" y="3226501"/>
            <a:ext cx="4131829" cy="3373860"/>
          </a:xfrm>
          <a:custGeom>
            <a:avLst/>
            <a:gdLst>
              <a:gd name="T0" fmla="*/ 0 w 21600"/>
              <a:gd name="T1" fmla="*/ 1724 h 27603"/>
              <a:gd name="T2" fmla="*/ 150 w 21600"/>
              <a:gd name="T3" fmla="*/ 1724 h 27603"/>
              <a:gd name="T4" fmla="*/ 1080 w 21600"/>
              <a:gd name="T5" fmla="*/ 3449 h 27603"/>
              <a:gd name="T6" fmla="*/ 1080 w 21600"/>
              <a:gd name="T7" fmla="*/ 3257 h 27603"/>
              <a:gd name="T8" fmla="*/ 2159 w 21600"/>
              <a:gd name="T9" fmla="*/ 1724 h 27603"/>
              <a:gd name="T10" fmla="*/ 2009 w 21600"/>
              <a:gd name="T11" fmla="*/ 1724 h 27603"/>
              <a:gd name="T12" fmla="*/ 1080 w 21600"/>
              <a:gd name="T13" fmla="*/ 0 h 27603"/>
              <a:gd name="T14" fmla="*/ 1080 w 21600"/>
              <a:gd name="T15" fmla="*/ 192 h 276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1 w 21600"/>
              <a:gd name="T25" fmla="*/ 1921 h 27603"/>
              <a:gd name="T26" fmla="*/ 20099 w 21600"/>
              <a:gd name="T27" fmla="*/ 25682 h 276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603">
                <a:moveTo>
                  <a:pt x="0" y="0"/>
                </a:moveTo>
                <a:lnTo>
                  <a:pt x="0" y="27000"/>
                </a:lnTo>
                <a:lnTo>
                  <a:pt x="21600" y="27000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5498"/>
                </a:lnTo>
                <a:lnTo>
                  <a:pt x="20098" y="25498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pic>
        <p:nvPicPr>
          <p:cNvPr id="16385" name="Picture 1" descr="C:\Users\Галина\КЕЙС 2019-2020г\картинки-танцы\6180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0042"/>
            <a:ext cx="3273040" cy="2786082"/>
          </a:xfrm>
          <a:prstGeom prst="rect">
            <a:avLst/>
          </a:prstGeom>
          <a:noFill/>
        </p:spPr>
      </p:pic>
      <p:pic>
        <p:nvPicPr>
          <p:cNvPr id="16387" name="Picture 3" descr="C:\Users\Галина\Desktop\e558d1cd74d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500438"/>
            <a:ext cx="3462854" cy="271464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5" name="AutoShape 12"/>
          <p:cNvSpPr>
            <a:spLocks noChangeArrowheads="1"/>
          </p:cNvSpPr>
          <p:nvPr/>
        </p:nvSpPr>
        <p:spPr bwMode="auto">
          <a:xfrm rot="21580293">
            <a:off x="295356" y="297543"/>
            <a:ext cx="4131829" cy="3373860"/>
          </a:xfrm>
          <a:custGeom>
            <a:avLst/>
            <a:gdLst>
              <a:gd name="T0" fmla="*/ 0 w 21600"/>
              <a:gd name="T1" fmla="*/ 1724 h 27603"/>
              <a:gd name="T2" fmla="*/ 150 w 21600"/>
              <a:gd name="T3" fmla="*/ 1724 h 27603"/>
              <a:gd name="T4" fmla="*/ 1080 w 21600"/>
              <a:gd name="T5" fmla="*/ 3449 h 27603"/>
              <a:gd name="T6" fmla="*/ 1080 w 21600"/>
              <a:gd name="T7" fmla="*/ 3257 h 27603"/>
              <a:gd name="T8" fmla="*/ 2159 w 21600"/>
              <a:gd name="T9" fmla="*/ 1724 h 27603"/>
              <a:gd name="T10" fmla="*/ 2009 w 21600"/>
              <a:gd name="T11" fmla="*/ 1724 h 27603"/>
              <a:gd name="T12" fmla="*/ 1080 w 21600"/>
              <a:gd name="T13" fmla="*/ 0 h 27603"/>
              <a:gd name="T14" fmla="*/ 1080 w 21600"/>
              <a:gd name="T15" fmla="*/ 192 h 276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1 w 21600"/>
              <a:gd name="T25" fmla="*/ 1921 h 27603"/>
              <a:gd name="T26" fmla="*/ 20099 w 21600"/>
              <a:gd name="T27" fmla="*/ 25682 h 276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603">
                <a:moveTo>
                  <a:pt x="0" y="0"/>
                </a:moveTo>
                <a:lnTo>
                  <a:pt x="0" y="27000"/>
                </a:lnTo>
                <a:lnTo>
                  <a:pt x="21600" y="27000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5498"/>
                </a:lnTo>
                <a:lnTo>
                  <a:pt x="20098" y="25498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pic>
        <p:nvPicPr>
          <p:cNvPr id="2" name="Picture 2" descr="C:\Users\Галина\Downloads\tanec1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2357430"/>
            <a:ext cx="3576160" cy="2646358"/>
          </a:xfrm>
          <a:prstGeom prst="rect">
            <a:avLst/>
          </a:prstGeom>
          <a:noFill/>
        </p:spPr>
      </p:pic>
      <p:pic>
        <p:nvPicPr>
          <p:cNvPr id="12" name="Picture 1" descr="C:\Users\Галина\КЕЙС 2019-2020г\картинки-ноты - апрель 2020г\music_notes_PNG13.png"/>
          <p:cNvPicPr>
            <a:picLocks noChangeAspect="1" noChangeArrowheads="1"/>
          </p:cNvPicPr>
          <p:nvPr/>
        </p:nvPicPr>
        <p:blipFill>
          <a:blip r:embed="rId6" cstate="print">
            <a:lum bright="40000" contrast="-40000"/>
          </a:blip>
          <a:srcRect/>
          <a:stretch>
            <a:fillRect/>
          </a:stretch>
        </p:blipFill>
        <p:spPr bwMode="auto">
          <a:xfrm rot="1672697">
            <a:off x="879848" y="4601031"/>
            <a:ext cx="5496549" cy="1570999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3-3-КЛИМОВА\000-0-ТВОРЧЕСТВО 2020г\2-Театрал.деятельность\tanec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C3352"/>
              </a:clrFrom>
              <a:clrTo>
                <a:srgbClr val="1C335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571480"/>
            <a:ext cx="3429024" cy="2357454"/>
          </a:xfrm>
          <a:prstGeom prst="rect">
            <a:avLst/>
          </a:prstGeom>
          <a:noFill/>
        </p:spPr>
      </p:pic>
      <p:pic>
        <p:nvPicPr>
          <p:cNvPr id="3074" name="Picture 5" descr="скрипичный"/>
          <p:cNvPicPr>
            <a:picLocks noChangeAspect="1" noChangeArrowheads="1"/>
          </p:cNvPicPr>
          <p:nvPr/>
        </p:nvPicPr>
        <p:blipFill>
          <a:blip r:embed="rId4" cstate="print">
            <a:lum bright="52000" contrast="-46000"/>
          </a:blip>
          <a:srcRect/>
          <a:stretch>
            <a:fillRect/>
          </a:stretch>
        </p:blipFill>
        <p:spPr bwMode="auto">
          <a:xfrm>
            <a:off x="4211638" y="0"/>
            <a:ext cx="4932362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 descr="C:\Users\Галина\КЕЙС 2019-2020г\картинки-танцы\загруженное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3500438"/>
            <a:ext cx="3370068" cy="2928958"/>
          </a:xfrm>
          <a:prstGeom prst="rect">
            <a:avLst/>
          </a:prstGeom>
          <a:noFill/>
        </p:spPr>
      </p:pic>
      <p:pic>
        <p:nvPicPr>
          <p:cNvPr id="37891" name="Picture 3" descr="C:\Users\Галина\КЕЙС 2019-2020г\картинки-танцы\89547528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3571876"/>
            <a:ext cx="3443971" cy="2786082"/>
          </a:xfrm>
          <a:prstGeom prst="rect">
            <a:avLst/>
          </a:prstGeom>
          <a:noFill/>
        </p:spPr>
      </p:pic>
      <p:sp>
        <p:nvSpPr>
          <p:cNvPr id="8" name="AutoShape 17"/>
          <p:cNvSpPr>
            <a:spLocks noChangeArrowheads="1"/>
          </p:cNvSpPr>
          <p:nvPr/>
        </p:nvSpPr>
        <p:spPr bwMode="auto">
          <a:xfrm>
            <a:off x="4786282" y="785794"/>
            <a:ext cx="4357718" cy="1928826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285720" y="3286124"/>
            <a:ext cx="4143404" cy="3571876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000628" y="2071678"/>
            <a:ext cx="3929090" cy="32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Сюжетные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танцы</a:t>
            </a: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 rot="21580293">
            <a:off x="293844" y="368985"/>
            <a:ext cx="4131829" cy="2846073"/>
          </a:xfrm>
          <a:custGeom>
            <a:avLst/>
            <a:gdLst>
              <a:gd name="T0" fmla="*/ 0 w 21600"/>
              <a:gd name="T1" fmla="*/ 1724 h 27603"/>
              <a:gd name="T2" fmla="*/ 150 w 21600"/>
              <a:gd name="T3" fmla="*/ 1724 h 27603"/>
              <a:gd name="T4" fmla="*/ 1080 w 21600"/>
              <a:gd name="T5" fmla="*/ 3449 h 27603"/>
              <a:gd name="T6" fmla="*/ 1080 w 21600"/>
              <a:gd name="T7" fmla="*/ 3257 h 27603"/>
              <a:gd name="T8" fmla="*/ 2159 w 21600"/>
              <a:gd name="T9" fmla="*/ 1724 h 27603"/>
              <a:gd name="T10" fmla="*/ 2009 w 21600"/>
              <a:gd name="T11" fmla="*/ 1724 h 27603"/>
              <a:gd name="T12" fmla="*/ 1080 w 21600"/>
              <a:gd name="T13" fmla="*/ 0 h 27603"/>
              <a:gd name="T14" fmla="*/ 1080 w 21600"/>
              <a:gd name="T15" fmla="*/ 192 h 276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1 w 21600"/>
              <a:gd name="T25" fmla="*/ 1921 h 27603"/>
              <a:gd name="T26" fmla="*/ 20099 w 21600"/>
              <a:gd name="T27" fmla="*/ 25682 h 276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603">
                <a:moveTo>
                  <a:pt x="0" y="0"/>
                </a:moveTo>
                <a:lnTo>
                  <a:pt x="0" y="27000"/>
                </a:lnTo>
                <a:lnTo>
                  <a:pt x="21600" y="27000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5498"/>
                </a:lnTo>
                <a:lnTo>
                  <a:pt x="20098" y="25498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 rot="21580293">
            <a:off x="4724512" y="3226502"/>
            <a:ext cx="4131829" cy="3373860"/>
          </a:xfrm>
          <a:custGeom>
            <a:avLst/>
            <a:gdLst>
              <a:gd name="T0" fmla="*/ 0 w 21600"/>
              <a:gd name="T1" fmla="*/ 1724 h 27603"/>
              <a:gd name="T2" fmla="*/ 150 w 21600"/>
              <a:gd name="T3" fmla="*/ 1724 h 27603"/>
              <a:gd name="T4" fmla="*/ 1080 w 21600"/>
              <a:gd name="T5" fmla="*/ 3449 h 27603"/>
              <a:gd name="T6" fmla="*/ 1080 w 21600"/>
              <a:gd name="T7" fmla="*/ 3257 h 27603"/>
              <a:gd name="T8" fmla="*/ 2159 w 21600"/>
              <a:gd name="T9" fmla="*/ 1724 h 27603"/>
              <a:gd name="T10" fmla="*/ 2009 w 21600"/>
              <a:gd name="T11" fmla="*/ 1724 h 27603"/>
              <a:gd name="T12" fmla="*/ 1080 w 21600"/>
              <a:gd name="T13" fmla="*/ 0 h 27603"/>
              <a:gd name="T14" fmla="*/ 1080 w 21600"/>
              <a:gd name="T15" fmla="*/ 192 h 276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1 w 21600"/>
              <a:gd name="T25" fmla="*/ 1921 h 27603"/>
              <a:gd name="T26" fmla="*/ 20099 w 21600"/>
              <a:gd name="T27" fmla="*/ 25682 h 276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603">
                <a:moveTo>
                  <a:pt x="0" y="0"/>
                </a:moveTo>
                <a:lnTo>
                  <a:pt x="0" y="27000"/>
                </a:lnTo>
                <a:lnTo>
                  <a:pt x="21600" y="27000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5498"/>
                </a:lnTo>
                <a:lnTo>
                  <a:pt x="20098" y="25498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pic>
        <p:nvPicPr>
          <p:cNvPr id="12" name="Picture 1" descr="C:\Users\Галина\КЕЙС 2019-2020г\картинки-ноты - апрель 2020г\music_notes_PNG13.png"/>
          <p:cNvPicPr>
            <a:picLocks noChangeAspect="1" noChangeArrowheads="1"/>
          </p:cNvPicPr>
          <p:nvPr/>
        </p:nvPicPr>
        <p:blipFill>
          <a:blip r:embed="rId7" cstate="print">
            <a:lum bright="40000" contrast="-40000"/>
          </a:blip>
          <a:srcRect/>
          <a:stretch>
            <a:fillRect/>
          </a:stretch>
        </p:blipFill>
        <p:spPr bwMode="auto">
          <a:xfrm rot="612756">
            <a:off x="770451" y="5479004"/>
            <a:ext cx="5496549" cy="112402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скрипичный"/>
          <p:cNvPicPr>
            <a:picLocks noChangeAspect="1" noChangeArrowheads="1"/>
          </p:cNvPicPr>
          <p:nvPr/>
        </p:nvPicPr>
        <p:blipFill>
          <a:blip r:embed="rId2" cstate="print">
            <a:lum bright="52000" contrast="-46000"/>
          </a:blip>
          <a:srcRect/>
          <a:stretch>
            <a:fillRect/>
          </a:stretch>
        </p:blipFill>
        <p:spPr bwMode="auto">
          <a:xfrm>
            <a:off x="4211638" y="0"/>
            <a:ext cx="4932362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 descr="C:\Users\Галина\КЕЙС 2019-2020г\картинки-ноты - апрель 2020г\music_notes_PNG13.png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 rot="20394862" flipH="1">
            <a:off x="1256468" y="4666986"/>
            <a:ext cx="7487880" cy="1570999"/>
          </a:xfrm>
          <a:prstGeom prst="rect">
            <a:avLst/>
          </a:prstGeom>
          <a:noFill/>
        </p:spPr>
      </p:pic>
      <p:pic>
        <p:nvPicPr>
          <p:cNvPr id="38915" name="Picture 3" descr="C:\Users\Галина\КЕЙС 2019-2020г\картинки-разное\загруженно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09" y="3357562"/>
            <a:ext cx="3380909" cy="2547934"/>
          </a:xfrm>
          <a:prstGeom prst="rect">
            <a:avLst/>
          </a:prstGeom>
          <a:noFill/>
        </p:spPr>
      </p:pic>
      <p:sp>
        <p:nvSpPr>
          <p:cNvPr id="6" name="AutoShape 12"/>
          <p:cNvSpPr>
            <a:spLocks noChangeArrowheads="1"/>
          </p:cNvSpPr>
          <p:nvPr/>
        </p:nvSpPr>
        <p:spPr bwMode="auto">
          <a:xfrm rot="21580293">
            <a:off x="4418511" y="298009"/>
            <a:ext cx="4295865" cy="3690211"/>
          </a:xfrm>
          <a:custGeom>
            <a:avLst/>
            <a:gdLst>
              <a:gd name="T0" fmla="*/ 0 w 21600"/>
              <a:gd name="T1" fmla="*/ 1724 h 27603"/>
              <a:gd name="T2" fmla="*/ 150 w 21600"/>
              <a:gd name="T3" fmla="*/ 1724 h 27603"/>
              <a:gd name="T4" fmla="*/ 1080 w 21600"/>
              <a:gd name="T5" fmla="*/ 3449 h 27603"/>
              <a:gd name="T6" fmla="*/ 1080 w 21600"/>
              <a:gd name="T7" fmla="*/ 3257 h 27603"/>
              <a:gd name="T8" fmla="*/ 2159 w 21600"/>
              <a:gd name="T9" fmla="*/ 1724 h 27603"/>
              <a:gd name="T10" fmla="*/ 2009 w 21600"/>
              <a:gd name="T11" fmla="*/ 1724 h 27603"/>
              <a:gd name="T12" fmla="*/ 1080 w 21600"/>
              <a:gd name="T13" fmla="*/ 0 h 27603"/>
              <a:gd name="T14" fmla="*/ 1080 w 21600"/>
              <a:gd name="T15" fmla="*/ 192 h 276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1 w 21600"/>
              <a:gd name="T25" fmla="*/ 1921 h 27603"/>
              <a:gd name="T26" fmla="*/ 20099 w 21600"/>
              <a:gd name="T27" fmla="*/ 25682 h 276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603">
                <a:moveTo>
                  <a:pt x="0" y="0"/>
                </a:moveTo>
                <a:lnTo>
                  <a:pt x="0" y="27000"/>
                </a:lnTo>
                <a:lnTo>
                  <a:pt x="21600" y="27000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5498"/>
                </a:lnTo>
                <a:lnTo>
                  <a:pt x="20098" y="25498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 rot="21580293">
            <a:off x="294469" y="3153900"/>
            <a:ext cx="3849114" cy="3063541"/>
          </a:xfrm>
          <a:custGeom>
            <a:avLst/>
            <a:gdLst>
              <a:gd name="T0" fmla="*/ 0 w 21600"/>
              <a:gd name="T1" fmla="*/ 1724 h 27603"/>
              <a:gd name="T2" fmla="*/ 150 w 21600"/>
              <a:gd name="T3" fmla="*/ 1724 h 27603"/>
              <a:gd name="T4" fmla="*/ 1080 w 21600"/>
              <a:gd name="T5" fmla="*/ 3449 h 27603"/>
              <a:gd name="T6" fmla="*/ 1080 w 21600"/>
              <a:gd name="T7" fmla="*/ 3257 h 27603"/>
              <a:gd name="T8" fmla="*/ 2159 w 21600"/>
              <a:gd name="T9" fmla="*/ 1724 h 27603"/>
              <a:gd name="T10" fmla="*/ 2009 w 21600"/>
              <a:gd name="T11" fmla="*/ 1724 h 27603"/>
              <a:gd name="T12" fmla="*/ 1080 w 21600"/>
              <a:gd name="T13" fmla="*/ 0 h 27603"/>
              <a:gd name="T14" fmla="*/ 1080 w 21600"/>
              <a:gd name="T15" fmla="*/ 192 h 276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1 w 21600"/>
              <a:gd name="T25" fmla="*/ 1921 h 27603"/>
              <a:gd name="T26" fmla="*/ 20099 w 21600"/>
              <a:gd name="T27" fmla="*/ 25682 h 276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603">
                <a:moveTo>
                  <a:pt x="0" y="0"/>
                </a:moveTo>
                <a:lnTo>
                  <a:pt x="0" y="27000"/>
                </a:lnTo>
                <a:lnTo>
                  <a:pt x="21600" y="27000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5498"/>
                </a:lnTo>
                <a:lnTo>
                  <a:pt x="20098" y="25498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285720" y="785794"/>
            <a:ext cx="3857652" cy="2071702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85720" y="1928802"/>
            <a:ext cx="3929090" cy="32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Танцы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атрибутами</a:t>
            </a:r>
          </a:p>
        </p:txBody>
      </p:sp>
      <p:pic>
        <p:nvPicPr>
          <p:cNvPr id="38914" name="Picture 2" descr="C:\Users\Галина\КЕЙС 2019-2020г\картинки-МУЗ.ИНСТР-2\image (14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4000504"/>
            <a:ext cx="3196855" cy="2557481"/>
          </a:xfrm>
          <a:prstGeom prst="rect">
            <a:avLst/>
          </a:prstGeom>
          <a:noFill/>
          <a:effectLst/>
        </p:spPr>
      </p:pic>
      <p:pic>
        <p:nvPicPr>
          <p:cNvPr id="2050" name="Picture 2" descr="C:\Users\Галина\Downloads\detsad-284147-14186414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642918"/>
            <a:ext cx="3500462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скрипичный"/>
          <p:cNvPicPr>
            <a:picLocks noChangeAspect="1" noChangeArrowheads="1"/>
          </p:cNvPicPr>
          <p:nvPr/>
        </p:nvPicPr>
        <p:blipFill>
          <a:blip r:embed="rId2" cstate="print">
            <a:lum bright="52000" contrast="-46000"/>
          </a:blip>
          <a:srcRect/>
          <a:stretch>
            <a:fillRect/>
          </a:stretch>
        </p:blipFill>
        <p:spPr bwMode="auto">
          <a:xfrm>
            <a:off x="4211638" y="0"/>
            <a:ext cx="4932362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AutoShape 12"/>
          <p:cNvSpPr>
            <a:spLocks noChangeArrowheads="1"/>
          </p:cNvSpPr>
          <p:nvPr/>
        </p:nvSpPr>
        <p:spPr bwMode="auto">
          <a:xfrm rot="21580293">
            <a:off x="441219" y="2227389"/>
            <a:ext cx="4490896" cy="4416854"/>
          </a:xfrm>
          <a:custGeom>
            <a:avLst/>
            <a:gdLst>
              <a:gd name="T0" fmla="*/ 0 w 21600"/>
              <a:gd name="T1" fmla="*/ 1724 h 27603"/>
              <a:gd name="T2" fmla="*/ 150 w 21600"/>
              <a:gd name="T3" fmla="*/ 1724 h 27603"/>
              <a:gd name="T4" fmla="*/ 1080 w 21600"/>
              <a:gd name="T5" fmla="*/ 3449 h 27603"/>
              <a:gd name="T6" fmla="*/ 1080 w 21600"/>
              <a:gd name="T7" fmla="*/ 3257 h 27603"/>
              <a:gd name="T8" fmla="*/ 2159 w 21600"/>
              <a:gd name="T9" fmla="*/ 1724 h 27603"/>
              <a:gd name="T10" fmla="*/ 2009 w 21600"/>
              <a:gd name="T11" fmla="*/ 1724 h 27603"/>
              <a:gd name="T12" fmla="*/ 1080 w 21600"/>
              <a:gd name="T13" fmla="*/ 0 h 27603"/>
              <a:gd name="T14" fmla="*/ 1080 w 21600"/>
              <a:gd name="T15" fmla="*/ 192 h 276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1 w 21600"/>
              <a:gd name="T25" fmla="*/ 1921 h 27603"/>
              <a:gd name="T26" fmla="*/ 20099 w 21600"/>
              <a:gd name="T27" fmla="*/ 25682 h 276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603">
                <a:moveTo>
                  <a:pt x="0" y="0"/>
                </a:moveTo>
                <a:lnTo>
                  <a:pt x="0" y="27000"/>
                </a:lnTo>
                <a:lnTo>
                  <a:pt x="21600" y="27000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5498"/>
                </a:lnTo>
                <a:lnTo>
                  <a:pt x="20098" y="25498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571472" y="357166"/>
            <a:ext cx="4000528" cy="1357322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«Музыкальные</a:t>
            </a:r>
            <a:r>
              <a:rPr kumimoji="0" lang="ru-RU" sz="3200" b="1" i="0" u="none" strike="noStrike" kern="0" cap="none" spc="0" normalizeH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занятия в ДОУ</a:t>
            </a:r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3200" b="1" i="0" u="none" strike="noStrike" kern="0" cap="none" spc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80" name="AutoShape 17"/>
          <p:cNvSpPr>
            <a:spLocks noChangeArrowheads="1"/>
          </p:cNvSpPr>
          <p:nvPr/>
        </p:nvSpPr>
        <p:spPr bwMode="auto">
          <a:xfrm>
            <a:off x="428596" y="214290"/>
            <a:ext cx="4286280" cy="2000264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7" name="AutoShape 17"/>
          <p:cNvSpPr>
            <a:spLocks noChangeArrowheads="1"/>
          </p:cNvSpPr>
          <p:nvPr/>
        </p:nvSpPr>
        <p:spPr bwMode="auto">
          <a:xfrm>
            <a:off x="5143504" y="214290"/>
            <a:ext cx="3571900" cy="2000264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357818" y="1142984"/>
            <a:ext cx="32320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Пение</a:t>
            </a:r>
          </a:p>
        </p:txBody>
      </p:sp>
      <p:pic>
        <p:nvPicPr>
          <p:cNvPr id="9" name="Picture 1" descr="C:\Users\Галина\КЕЙС 2019-2020г\картинки-ноты - апрель 2020г\music_notes_PNG13.png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 rot="20179828">
            <a:off x="1564360" y="5239313"/>
            <a:ext cx="4663847" cy="129707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928662" y="2571744"/>
            <a:ext cx="350046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«Песенное творчество» - это умение детей петь простейшие мелодии, солировать. В данном процессе формируется общая песенная культура, развитие речи. Для проявления творчества детей важным является накопление слухового опыта. Для этого детям предлагаются игровые логопедические задания,  игровые песни, песенные драматизации.</a:t>
            </a:r>
          </a:p>
        </p:txBody>
      </p:sp>
      <p:pic>
        <p:nvPicPr>
          <p:cNvPr id="12" name="Picture 1" descr="C:\Users\Галина\КЕЙС 2019-2020г\картинки-МУЗ.ИНСТР-2\deti_poyut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2285992"/>
            <a:ext cx="2900491" cy="3857652"/>
          </a:xfrm>
          <a:prstGeom prst="rect">
            <a:avLst/>
          </a:prstGeom>
          <a:noFill/>
        </p:spPr>
      </p:pic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5143504" y="2214554"/>
            <a:ext cx="3500462" cy="4643446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скрипичный"/>
          <p:cNvPicPr>
            <a:picLocks noChangeAspect="1" noChangeArrowheads="1"/>
          </p:cNvPicPr>
          <p:nvPr/>
        </p:nvPicPr>
        <p:blipFill>
          <a:blip r:embed="rId2" cstate="print">
            <a:lum bright="52000" contrast="-46000"/>
          </a:blip>
          <a:srcRect/>
          <a:stretch>
            <a:fillRect/>
          </a:stretch>
        </p:blipFill>
        <p:spPr bwMode="auto">
          <a:xfrm>
            <a:off x="4211638" y="0"/>
            <a:ext cx="4932362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C:\Users\Галина\КЕЙС 2019-2020г\картинки-МУЗ.ИНСТРУМЕНТЫ\№ 3\onp27111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071678"/>
            <a:ext cx="2473480" cy="1746255"/>
          </a:xfrm>
          <a:prstGeom prst="rect">
            <a:avLst/>
          </a:prstGeom>
          <a:noFill/>
        </p:spPr>
      </p:pic>
      <p:pic>
        <p:nvPicPr>
          <p:cNvPr id="14339" name="Picture 3" descr="C:\Users\Галина\КЕЙС 2019-2020г\картинки-ноты-июль 2015-2016г\апрель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714884"/>
            <a:ext cx="2615365" cy="1900226"/>
          </a:xfrm>
          <a:prstGeom prst="rect">
            <a:avLst/>
          </a:prstGeom>
          <a:noFill/>
        </p:spPr>
      </p:pic>
      <p:pic>
        <p:nvPicPr>
          <p:cNvPr id="2051" name="Picture 3" descr="C:\Users\Галина\Desktop\novoe_prevju_igrovoe_3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2000240"/>
            <a:ext cx="2500330" cy="1932355"/>
          </a:xfrm>
          <a:prstGeom prst="rect">
            <a:avLst/>
          </a:prstGeom>
          <a:noFill/>
        </p:spPr>
      </p:pic>
      <p:pic>
        <p:nvPicPr>
          <p:cNvPr id="2052" name="Picture 4" descr="C:\Users\Галина\Desktop\prevju_igrajki_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4857760"/>
            <a:ext cx="2571767" cy="1697324"/>
          </a:xfrm>
          <a:prstGeom prst="rect">
            <a:avLst/>
          </a:prstGeom>
          <a:noFill/>
        </p:spPr>
      </p:pic>
      <p:sp>
        <p:nvSpPr>
          <p:cNvPr id="3080" name="AutoShape 17"/>
          <p:cNvSpPr>
            <a:spLocks noChangeArrowheads="1"/>
          </p:cNvSpPr>
          <p:nvPr/>
        </p:nvSpPr>
        <p:spPr bwMode="auto">
          <a:xfrm>
            <a:off x="857224" y="1785926"/>
            <a:ext cx="3143272" cy="5286388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3082" name="AutoShape 12"/>
          <p:cNvSpPr>
            <a:spLocks noChangeArrowheads="1"/>
          </p:cNvSpPr>
          <p:nvPr/>
        </p:nvSpPr>
        <p:spPr bwMode="auto">
          <a:xfrm rot="21580293">
            <a:off x="5372112" y="1719395"/>
            <a:ext cx="3131834" cy="4996072"/>
          </a:xfrm>
          <a:custGeom>
            <a:avLst/>
            <a:gdLst>
              <a:gd name="T0" fmla="*/ 0 w 21600"/>
              <a:gd name="T1" fmla="*/ 1724 h 27603"/>
              <a:gd name="T2" fmla="*/ 150 w 21600"/>
              <a:gd name="T3" fmla="*/ 1724 h 27603"/>
              <a:gd name="T4" fmla="*/ 1080 w 21600"/>
              <a:gd name="T5" fmla="*/ 3449 h 27603"/>
              <a:gd name="T6" fmla="*/ 1080 w 21600"/>
              <a:gd name="T7" fmla="*/ 3257 h 27603"/>
              <a:gd name="T8" fmla="*/ 2159 w 21600"/>
              <a:gd name="T9" fmla="*/ 1724 h 27603"/>
              <a:gd name="T10" fmla="*/ 2009 w 21600"/>
              <a:gd name="T11" fmla="*/ 1724 h 27603"/>
              <a:gd name="T12" fmla="*/ 1080 w 21600"/>
              <a:gd name="T13" fmla="*/ 0 h 27603"/>
              <a:gd name="T14" fmla="*/ 1080 w 21600"/>
              <a:gd name="T15" fmla="*/ 192 h 276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1 w 21600"/>
              <a:gd name="T25" fmla="*/ 1921 h 27603"/>
              <a:gd name="T26" fmla="*/ 20099 w 21600"/>
              <a:gd name="T27" fmla="*/ 25682 h 276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603">
                <a:moveTo>
                  <a:pt x="0" y="0"/>
                </a:moveTo>
                <a:lnTo>
                  <a:pt x="0" y="27000"/>
                </a:lnTo>
                <a:lnTo>
                  <a:pt x="21600" y="27000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5498"/>
                </a:lnTo>
                <a:lnTo>
                  <a:pt x="20098" y="25498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572132" y="3714752"/>
            <a:ext cx="27146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Логопедические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распевки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и образные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попевки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формируют звуковую вариативность .</a:t>
            </a:r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auto">
          <a:xfrm>
            <a:off x="428596" y="214290"/>
            <a:ext cx="4286280" cy="1571636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3" name="Заголовок 5"/>
          <p:cNvSpPr txBox="1">
            <a:spLocks/>
          </p:cNvSpPr>
          <p:nvPr/>
        </p:nvSpPr>
        <p:spPr>
          <a:xfrm>
            <a:off x="571472" y="357166"/>
            <a:ext cx="4000528" cy="114300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«Музыкальные</a:t>
            </a:r>
            <a:r>
              <a:rPr kumimoji="0" lang="ru-RU" sz="3200" b="1" i="0" u="none" strike="noStrike" kern="0" cap="none" spc="0" normalizeH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занятия в ДОУ</a:t>
            </a:r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3200" b="1" i="0" u="none" strike="noStrike" kern="0" cap="none" spc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1" descr="C:\Users\Галина\КЕЙС 2019-2020г\картинки-ноты - апрель 2020г\music_notes_PNG13.png"/>
          <p:cNvPicPr>
            <a:picLocks noChangeAspect="1" noChangeArrowheads="1"/>
          </p:cNvPicPr>
          <p:nvPr/>
        </p:nvPicPr>
        <p:blipFill>
          <a:blip r:embed="rId7" cstate="print">
            <a:lum bright="40000" contrast="-40000"/>
          </a:blip>
          <a:srcRect/>
          <a:stretch>
            <a:fillRect/>
          </a:stretch>
        </p:blipFill>
        <p:spPr bwMode="auto">
          <a:xfrm rot="17877614">
            <a:off x="2406057" y="3358309"/>
            <a:ext cx="4663847" cy="1297077"/>
          </a:xfrm>
          <a:prstGeom prst="rect">
            <a:avLst/>
          </a:prstGeom>
          <a:noFill/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429256" y="928670"/>
            <a:ext cx="32320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Пение</a:t>
            </a: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5143504" y="214290"/>
            <a:ext cx="3571900" cy="1500198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3857628"/>
            <a:ext cx="2571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Песенное творчество у детей ярко проявляется в процессе дидактических игр.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скрипичный"/>
          <p:cNvPicPr>
            <a:picLocks noChangeAspect="1" noChangeArrowheads="1"/>
          </p:cNvPicPr>
          <p:nvPr/>
        </p:nvPicPr>
        <p:blipFill>
          <a:blip r:embed="rId2" cstate="print">
            <a:lum bright="52000" contrast="-46000"/>
          </a:blip>
          <a:srcRect/>
          <a:stretch>
            <a:fillRect/>
          </a:stretch>
        </p:blipFill>
        <p:spPr bwMode="auto">
          <a:xfrm>
            <a:off x="4211638" y="0"/>
            <a:ext cx="4932362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" descr="C:\Users\Галина\КЕЙС 2019-2020г\картинки-ноты - апрель 2020г\music_notes_PNG13.png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 rot="2738381">
            <a:off x="2553434" y="4554185"/>
            <a:ext cx="5920312" cy="1840367"/>
          </a:xfrm>
          <a:prstGeom prst="rect">
            <a:avLst/>
          </a:prstGeom>
          <a:noFill/>
        </p:spPr>
      </p:pic>
      <p:sp>
        <p:nvSpPr>
          <p:cNvPr id="3082" name="AutoShape 12"/>
          <p:cNvSpPr>
            <a:spLocks noChangeArrowheads="1"/>
          </p:cNvSpPr>
          <p:nvPr/>
        </p:nvSpPr>
        <p:spPr bwMode="auto">
          <a:xfrm rot="21580293">
            <a:off x="5368824" y="2294764"/>
            <a:ext cx="3071374" cy="3848582"/>
          </a:xfrm>
          <a:custGeom>
            <a:avLst/>
            <a:gdLst>
              <a:gd name="T0" fmla="*/ 0 w 21600"/>
              <a:gd name="T1" fmla="*/ 1724 h 27603"/>
              <a:gd name="T2" fmla="*/ 150 w 21600"/>
              <a:gd name="T3" fmla="*/ 1724 h 27603"/>
              <a:gd name="T4" fmla="*/ 1080 w 21600"/>
              <a:gd name="T5" fmla="*/ 3449 h 27603"/>
              <a:gd name="T6" fmla="*/ 1080 w 21600"/>
              <a:gd name="T7" fmla="*/ 3257 h 27603"/>
              <a:gd name="T8" fmla="*/ 2159 w 21600"/>
              <a:gd name="T9" fmla="*/ 1724 h 27603"/>
              <a:gd name="T10" fmla="*/ 2009 w 21600"/>
              <a:gd name="T11" fmla="*/ 1724 h 27603"/>
              <a:gd name="T12" fmla="*/ 1080 w 21600"/>
              <a:gd name="T13" fmla="*/ 0 h 27603"/>
              <a:gd name="T14" fmla="*/ 1080 w 21600"/>
              <a:gd name="T15" fmla="*/ 192 h 276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1 w 21600"/>
              <a:gd name="T25" fmla="*/ 1921 h 27603"/>
              <a:gd name="T26" fmla="*/ 20099 w 21600"/>
              <a:gd name="T27" fmla="*/ 25682 h 276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603">
                <a:moveTo>
                  <a:pt x="0" y="0"/>
                </a:moveTo>
                <a:lnTo>
                  <a:pt x="0" y="27000"/>
                </a:lnTo>
                <a:lnTo>
                  <a:pt x="21600" y="27000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5498"/>
                </a:lnTo>
                <a:lnTo>
                  <a:pt x="20098" y="25498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pic>
        <p:nvPicPr>
          <p:cNvPr id="9" name="Picture 2" descr="G:\3-3-КЛИМОВА\000-0-ТВОРЧЕСТВО 2020г\1-муз.занятия\танцы, хороводы, игровые песни\картинки - танцы\PICT0842.jpg"/>
          <p:cNvPicPr>
            <a:picLocks noChangeAspect="1" noChangeArrowheads="1"/>
          </p:cNvPicPr>
          <p:nvPr/>
        </p:nvPicPr>
        <p:blipFill>
          <a:blip r:embed="rId4" cstate="print">
            <a:lum bright="10000" contrast="40000"/>
          </a:blip>
          <a:srcRect/>
          <a:stretch>
            <a:fillRect/>
          </a:stretch>
        </p:blipFill>
        <p:spPr bwMode="auto">
          <a:xfrm>
            <a:off x="857224" y="2214554"/>
            <a:ext cx="3357586" cy="4050442"/>
          </a:xfrm>
          <a:prstGeom prst="rect">
            <a:avLst/>
          </a:prstGeom>
          <a:noFill/>
        </p:spPr>
      </p:pic>
      <p:sp>
        <p:nvSpPr>
          <p:cNvPr id="10" name="Заголовок 5"/>
          <p:cNvSpPr txBox="1">
            <a:spLocks/>
          </p:cNvSpPr>
          <p:nvPr/>
        </p:nvSpPr>
        <p:spPr>
          <a:xfrm>
            <a:off x="571472" y="357166"/>
            <a:ext cx="4000528" cy="114300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«Музыкальные</a:t>
            </a:r>
            <a:r>
              <a:rPr kumimoji="0" lang="ru-RU" sz="3200" b="1" i="0" u="none" strike="noStrike" kern="0" cap="none" spc="0" normalizeH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занятия в ДОУ</a:t>
            </a:r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3200" b="1" i="0" u="none" strike="noStrike" kern="0" cap="none" spc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>
            <a:off x="428596" y="214290"/>
            <a:ext cx="4286280" cy="1571636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3080" name="AutoShape 17"/>
          <p:cNvSpPr>
            <a:spLocks noChangeArrowheads="1"/>
          </p:cNvSpPr>
          <p:nvPr/>
        </p:nvSpPr>
        <p:spPr bwMode="auto">
          <a:xfrm>
            <a:off x="428596" y="1857364"/>
            <a:ext cx="4214842" cy="5214974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429256" y="928670"/>
            <a:ext cx="32320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Пение</a:t>
            </a: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5143504" y="214290"/>
            <a:ext cx="3571900" cy="1500198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643570" y="2643182"/>
            <a:ext cx="250033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Русские народные песни доступны и понятны ребенку по содержанию. Он творчески переосмысливает сюжет, проявляет инициативу звуковой модуляции, темпа образного исполнения.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скрипичный"/>
          <p:cNvPicPr>
            <a:picLocks noChangeAspect="1" noChangeArrowheads="1"/>
          </p:cNvPicPr>
          <p:nvPr/>
        </p:nvPicPr>
        <p:blipFill>
          <a:blip r:embed="rId2" cstate="print">
            <a:lum bright="52000" contrast="-46000"/>
          </a:blip>
          <a:srcRect/>
          <a:stretch>
            <a:fillRect/>
          </a:stretch>
        </p:blipFill>
        <p:spPr bwMode="auto">
          <a:xfrm>
            <a:off x="4211638" y="0"/>
            <a:ext cx="4932362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AutoShape 12"/>
          <p:cNvSpPr>
            <a:spLocks noChangeArrowheads="1"/>
          </p:cNvSpPr>
          <p:nvPr/>
        </p:nvSpPr>
        <p:spPr bwMode="auto">
          <a:xfrm rot="21580293">
            <a:off x="285584" y="2299127"/>
            <a:ext cx="4287438" cy="4200027"/>
          </a:xfrm>
          <a:custGeom>
            <a:avLst/>
            <a:gdLst>
              <a:gd name="T0" fmla="*/ 0 w 21600"/>
              <a:gd name="T1" fmla="*/ 1724 h 27603"/>
              <a:gd name="T2" fmla="*/ 150 w 21600"/>
              <a:gd name="T3" fmla="*/ 1724 h 27603"/>
              <a:gd name="T4" fmla="*/ 1080 w 21600"/>
              <a:gd name="T5" fmla="*/ 3449 h 27603"/>
              <a:gd name="T6" fmla="*/ 1080 w 21600"/>
              <a:gd name="T7" fmla="*/ 3257 h 27603"/>
              <a:gd name="T8" fmla="*/ 2159 w 21600"/>
              <a:gd name="T9" fmla="*/ 1724 h 27603"/>
              <a:gd name="T10" fmla="*/ 2009 w 21600"/>
              <a:gd name="T11" fmla="*/ 1724 h 27603"/>
              <a:gd name="T12" fmla="*/ 1080 w 21600"/>
              <a:gd name="T13" fmla="*/ 0 h 27603"/>
              <a:gd name="T14" fmla="*/ 1080 w 21600"/>
              <a:gd name="T15" fmla="*/ 192 h 276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1 w 21600"/>
              <a:gd name="T25" fmla="*/ 1921 h 27603"/>
              <a:gd name="T26" fmla="*/ 20099 w 21600"/>
              <a:gd name="T27" fmla="*/ 25682 h 276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603">
                <a:moveTo>
                  <a:pt x="0" y="0"/>
                </a:moveTo>
                <a:lnTo>
                  <a:pt x="0" y="27000"/>
                </a:lnTo>
                <a:lnTo>
                  <a:pt x="21600" y="27000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5498"/>
                </a:lnTo>
                <a:lnTo>
                  <a:pt x="20098" y="25498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3080" name="AutoShape 17"/>
          <p:cNvSpPr>
            <a:spLocks noChangeArrowheads="1"/>
          </p:cNvSpPr>
          <p:nvPr/>
        </p:nvSpPr>
        <p:spPr bwMode="auto">
          <a:xfrm>
            <a:off x="285720" y="357166"/>
            <a:ext cx="4286280" cy="2000264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357158" y="642918"/>
            <a:ext cx="4000528" cy="1357322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«Музыкальные</a:t>
            </a:r>
            <a:r>
              <a:rPr kumimoji="0" lang="ru-RU" sz="3200" b="1" i="0" u="none" strike="noStrike" kern="0" cap="none" spc="0" normalizeH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занятия в ДОУ</a:t>
            </a:r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3200" b="1" i="0" u="none" strike="noStrike" kern="0" cap="none" spc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AutoShape 17"/>
          <p:cNvSpPr>
            <a:spLocks noChangeArrowheads="1"/>
          </p:cNvSpPr>
          <p:nvPr/>
        </p:nvSpPr>
        <p:spPr bwMode="auto">
          <a:xfrm>
            <a:off x="4786314" y="428604"/>
            <a:ext cx="4071966" cy="1785950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143504" y="1214422"/>
            <a:ext cx="35004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Музицирование</a:t>
            </a:r>
            <a:endParaRPr lang="ru-RU" sz="3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86380" y="2786058"/>
            <a:ext cx="321471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Музицировании – один из видов детского исполнительства, развивающего творческие способности дошкольников.</a:t>
            </a:r>
          </a:p>
          <a:p>
            <a:pPr indent="268288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на музыкальных инструментах способствует развитию слуховых способностей, развивает мелкую моторику, чувство ритма.</a:t>
            </a:r>
          </a:p>
        </p:txBody>
      </p:sp>
      <p:pic>
        <p:nvPicPr>
          <p:cNvPr id="11" name="Picture 2" descr="C:\Users\Галина\КЕЙС 2019-2020г\картинки-МУЗ.ИНСТР-2\e411cc_d3241ffc440d412cad72c4255e6938da_mv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571744"/>
            <a:ext cx="3714776" cy="3571900"/>
          </a:xfrm>
          <a:prstGeom prst="rect">
            <a:avLst/>
          </a:prstGeom>
          <a:noFill/>
        </p:spPr>
      </p:pic>
      <p:sp>
        <p:nvSpPr>
          <p:cNvPr id="12" name="AutoShape 12"/>
          <p:cNvSpPr>
            <a:spLocks noChangeArrowheads="1"/>
          </p:cNvSpPr>
          <p:nvPr/>
        </p:nvSpPr>
        <p:spPr bwMode="auto">
          <a:xfrm rot="21580293">
            <a:off x="4844561" y="2299031"/>
            <a:ext cx="4013923" cy="4200027"/>
          </a:xfrm>
          <a:custGeom>
            <a:avLst/>
            <a:gdLst>
              <a:gd name="T0" fmla="*/ 0 w 21600"/>
              <a:gd name="T1" fmla="*/ 1724 h 27603"/>
              <a:gd name="T2" fmla="*/ 150 w 21600"/>
              <a:gd name="T3" fmla="*/ 1724 h 27603"/>
              <a:gd name="T4" fmla="*/ 1080 w 21600"/>
              <a:gd name="T5" fmla="*/ 3449 h 27603"/>
              <a:gd name="T6" fmla="*/ 1080 w 21600"/>
              <a:gd name="T7" fmla="*/ 3257 h 27603"/>
              <a:gd name="T8" fmla="*/ 2159 w 21600"/>
              <a:gd name="T9" fmla="*/ 1724 h 27603"/>
              <a:gd name="T10" fmla="*/ 2009 w 21600"/>
              <a:gd name="T11" fmla="*/ 1724 h 27603"/>
              <a:gd name="T12" fmla="*/ 1080 w 21600"/>
              <a:gd name="T13" fmla="*/ 0 h 27603"/>
              <a:gd name="T14" fmla="*/ 1080 w 21600"/>
              <a:gd name="T15" fmla="*/ 192 h 276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1 w 21600"/>
              <a:gd name="T25" fmla="*/ 1921 h 27603"/>
              <a:gd name="T26" fmla="*/ 20099 w 21600"/>
              <a:gd name="T27" fmla="*/ 25682 h 276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603">
                <a:moveTo>
                  <a:pt x="0" y="0"/>
                </a:moveTo>
                <a:lnTo>
                  <a:pt x="0" y="27000"/>
                </a:lnTo>
                <a:lnTo>
                  <a:pt x="21600" y="27000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5498"/>
                </a:lnTo>
                <a:lnTo>
                  <a:pt x="20098" y="25498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pic>
        <p:nvPicPr>
          <p:cNvPr id="13" name="Picture 1" descr="C:\Users\Галина\КЕЙС 2019-2020г\картинки-ноты - апрель 2020г\music_notes_PNG13.png"/>
          <p:cNvPicPr>
            <a:picLocks noChangeAspect="1" noChangeArrowheads="1"/>
          </p:cNvPicPr>
          <p:nvPr/>
        </p:nvPicPr>
        <p:blipFill>
          <a:blip r:embed="rId4" cstate="print">
            <a:lum bright="40000" contrast="-40000"/>
          </a:blip>
          <a:srcRect/>
          <a:stretch>
            <a:fillRect/>
          </a:stretch>
        </p:blipFill>
        <p:spPr bwMode="auto">
          <a:xfrm rot="293480">
            <a:off x="1496409" y="5035372"/>
            <a:ext cx="5920312" cy="1840367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скрипичный"/>
          <p:cNvPicPr>
            <a:picLocks noChangeAspect="1" noChangeArrowheads="1"/>
          </p:cNvPicPr>
          <p:nvPr/>
        </p:nvPicPr>
        <p:blipFill>
          <a:blip r:embed="rId2" cstate="print">
            <a:lum bright="52000" contrast="-46000"/>
          </a:blip>
          <a:srcRect/>
          <a:stretch>
            <a:fillRect/>
          </a:stretch>
        </p:blipFill>
        <p:spPr bwMode="auto">
          <a:xfrm>
            <a:off x="4211638" y="0"/>
            <a:ext cx="4932362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C:\Users\Галина\КЕЙС 2019-2020г\картинки-МУЗ.ИНСТРУМЕНТЫ\№ 3\rebenok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5214942" y="4143380"/>
            <a:ext cx="3043225" cy="2282419"/>
          </a:xfrm>
          <a:prstGeom prst="rect">
            <a:avLst/>
          </a:prstGeom>
          <a:noFill/>
        </p:spPr>
      </p:pic>
      <p:pic>
        <p:nvPicPr>
          <p:cNvPr id="19" name="Picture 4" descr="C:\Users\Галина\КЕЙС 2019-2020г\картинки-МУЗ.ИНСТР-2\image (5).jpg"/>
          <p:cNvPicPr>
            <a:picLocks noChangeAspect="1" noChangeArrowheads="1"/>
          </p:cNvPicPr>
          <p:nvPr/>
        </p:nvPicPr>
        <p:blipFill>
          <a:blip r:embed="rId4" cstate="print">
            <a:lum bright="20000" contrast="-10000"/>
          </a:blip>
          <a:srcRect/>
          <a:stretch>
            <a:fillRect/>
          </a:stretch>
        </p:blipFill>
        <p:spPr bwMode="auto">
          <a:xfrm>
            <a:off x="761365" y="1000108"/>
            <a:ext cx="3355075" cy="2500330"/>
          </a:xfrm>
          <a:prstGeom prst="rect">
            <a:avLst/>
          </a:prstGeom>
          <a:noFill/>
        </p:spPr>
      </p:pic>
      <p:pic>
        <p:nvPicPr>
          <p:cNvPr id="12289" name="Picture 1" descr="C:\Users\Галина\КЕЙС 2019-2020г\картинки-МУЗ.ИНСТР-2\devushka_bryunetka_skripka_smychok_1920x1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500438"/>
            <a:ext cx="3514621" cy="2500330"/>
          </a:xfrm>
          <a:prstGeom prst="rect">
            <a:avLst/>
          </a:prstGeom>
          <a:noFill/>
        </p:spPr>
      </p:pic>
      <p:sp>
        <p:nvSpPr>
          <p:cNvPr id="3080" name="AutoShape 17"/>
          <p:cNvSpPr>
            <a:spLocks noChangeArrowheads="1"/>
          </p:cNvSpPr>
          <p:nvPr/>
        </p:nvSpPr>
        <p:spPr bwMode="auto">
          <a:xfrm>
            <a:off x="500034" y="428604"/>
            <a:ext cx="3929090" cy="6643734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3082" name="AutoShape 12"/>
          <p:cNvSpPr>
            <a:spLocks noChangeArrowheads="1"/>
          </p:cNvSpPr>
          <p:nvPr/>
        </p:nvSpPr>
        <p:spPr bwMode="auto">
          <a:xfrm rot="21580293">
            <a:off x="5083892" y="1714493"/>
            <a:ext cx="3560454" cy="4857705"/>
          </a:xfrm>
          <a:custGeom>
            <a:avLst/>
            <a:gdLst>
              <a:gd name="T0" fmla="*/ 0 w 21600"/>
              <a:gd name="T1" fmla="*/ 1724 h 27603"/>
              <a:gd name="T2" fmla="*/ 150 w 21600"/>
              <a:gd name="T3" fmla="*/ 1724 h 27603"/>
              <a:gd name="T4" fmla="*/ 1080 w 21600"/>
              <a:gd name="T5" fmla="*/ 3449 h 27603"/>
              <a:gd name="T6" fmla="*/ 1080 w 21600"/>
              <a:gd name="T7" fmla="*/ 3257 h 27603"/>
              <a:gd name="T8" fmla="*/ 2159 w 21600"/>
              <a:gd name="T9" fmla="*/ 1724 h 27603"/>
              <a:gd name="T10" fmla="*/ 2009 w 21600"/>
              <a:gd name="T11" fmla="*/ 1724 h 27603"/>
              <a:gd name="T12" fmla="*/ 1080 w 21600"/>
              <a:gd name="T13" fmla="*/ 0 h 27603"/>
              <a:gd name="T14" fmla="*/ 1080 w 21600"/>
              <a:gd name="T15" fmla="*/ 192 h 276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1 w 21600"/>
              <a:gd name="T25" fmla="*/ 1921 h 27603"/>
              <a:gd name="T26" fmla="*/ 20099 w 21600"/>
              <a:gd name="T27" fmla="*/ 25682 h 276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603">
                <a:moveTo>
                  <a:pt x="0" y="0"/>
                </a:moveTo>
                <a:lnTo>
                  <a:pt x="0" y="27000"/>
                </a:lnTo>
                <a:lnTo>
                  <a:pt x="21600" y="27000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5498"/>
                </a:lnTo>
                <a:lnTo>
                  <a:pt x="20098" y="25498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4714876" y="214290"/>
            <a:ext cx="4071966" cy="1428760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5143504" y="928670"/>
            <a:ext cx="35004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Музицирование</a:t>
            </a:r>
            <a:endParaRPr lang="ru-RU" sz="3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57818" y="2143116"/>
            <a:ext cx="29289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Ребенка можно заинтересовать заданием: «Подбери звуковой аккомпанемент по смыслу текста стихотворения, сказки, содержанию картины.</a:t>
            </a:r>
          </a:p>
        </p:txBody>
      </p:sp>
      <p:pic>
        <p:nvPicPr>
          <p:cNvPr id="20" name="Picture 1" descr="C:\Users\Галина\КЕЙС 2019-2020г\картинки-ноты - апрель 2020г\music_notes_PNG13.png"/>
          <p:cNvPicPr>
            <a:picLocks noChangeAspect="1" noChangeArrowheads="1"/>
          </p:cNvPicPr>
          <p:nvPr/>
        </p:nvPicPr>
        <p:blipFill>
          <a:blip r:embed="rId6" cstate="print">
            <a:lum bright="40000" contrast="-40000"/>
          </a:blip>
          <a:srcRect/>
          <a:stretch>
            <a:fillRect/>
          </a:stretch>
        </p:blipFill>
        <p:spPr bwMode="auto">
          <a:xfrm rot="18193892" flipH="1">
            <a:off x="1788195" y="3103429"/>
            <a:ext cx="4998653" cy="1840367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скрипичный"/>
          <p:cNvPicPr>
            <a:picLocks noChangeAspect="1" noChangeArrowheads="1"/>
          </p:cNvPicPr>
          <p:nvPr/>
        </p:nvPicPr>
        <p:blipFill>
          <a:blip r:embed="rId3" cstate="print">
            <a:lum bright="52000" contrast="-46000"/>
          </a:blip>
          <a:srcRect/>
          <a:stretch>
            <a:fillRect/>
          </a:stretch>
        </p:blipFill>
        <p:spPr bwMode="auto">
          <a:xfrm>
            <a:off x="4211638" y="0"/>
            <a:ext cx="4932362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C:\Users\Галина\КЕЙС 2019-2020г\картинки-МУЗ.ИНСТРУМЕНТЫ\№ 3\1215227_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857628"/>
            <a:ext cx="3143272" cy="2440290"/>
          </a:xfrm>
          <a:prstGeom prst="rect">
            <a:avLst/>
          </a:prstGeom>
          <a:noFill/>
        </p:spPr>
      </p:pic>
      <p:sp>
        <p:nvSpPr>
          <p:cNvPr id="3080" name="AutoShape 17"/>
          <p:cNvSpPr>
            <a:spLocks noChangeArrowheads="1"/>
          </p:cNvSpPr>
          <p:nvPr/>
        </p:nvSpPr>
        <p:spPr bwMode="auto">
          <a:xfrm>
            <a:off x="500034" y="357166"/>
            <a:ext cx="3571900" cy="3000396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3082" name="AutoShape 12"/>
          <p:cNvSpPr>
            <a:spLocks noChangeArrowheads="1"/>
          </p:cNvSpPr>
          <p:nvPr/>
        </p:nvSpPr>
        <p:spPr bwMode="auto">
          <a:xfrm rot="21580293">
            <a:off x="4572665" y="2221548"/>
            <a:ext cx="4285390" cy="4063296"/>
          </a:xfrm>
          <a:custGeom>
            <a:avLst/>
            <a:gdLst>
              <a:gd name="T0" fmla="*/ 0 w 21600"/>
              <a:gd name="T1" fmla="*/ 1724 h 27603"/>
              <a:gd name="T2" fmla="*/ 150 w 21600"/>
              <a:gd name="T3" fmla="*/ 1724 h 27603"/>
              <a:gd name="T4" fmla="*/ 1080 w 21600"/>
              <a:gd name="T5" fmla="*/ 3449 h 27603"/>
              <a:gd name="T6" fmla="*/ 1080 w 21600"/>
              <a:gd name="T7" fmla="*/ 3257 h 27603"/>
              <a:gd name="T8" fmla="*/ 2159 w 21600"/>
              <a:gd name="T9" fmla="*/ 1724 h 27603"/>
              <a:gd name="T10" fmla="*/ 2009 w 21600"/>
              <a:gd name="T11" fmla="*/ 1724 h 27603"/>
              <a:gd name="T12" fmla="*/ 1080 w 21600"/>
              <a:gd name="T13" fmla="*/ 0 h 27603"/>
              <a:gd name="T14" fmla="*/ 1080 w 21600"/>
              <a:gd name="T15" fmla="*/ 192 h 276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1 w 21600"/>
              <a:gd name="T25" fmla="*/ 1921 h 27603"/>
              <a:gd name="T26" fmla="*/ 20099 w 21600"/>
              <a:gd name="T27" fmla="*/ 25682 h 276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603">
                <a:moveTo>
                  <a:pt x="0" y="0"/>
                </a:moveTo>
                <a:lnTo>
                  <a:pt x="0" y="27000"/>
                </a:lnTo>
                <a:lnTo>
                  <a:pt x="21600" y="27000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5498"/>
                </a:lnTo>
                <a:lnTo>
                  <a:pt x="20098" y="25498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4214778" y="285728"/>
            <a:ext cx="4714940" cy="1785950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571480"/>
            <a:ext cx="29289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Чувство ритма хорошо развивается через дидактические игры: «Музыкальные повторялки»,  «Ритмические партитуры», «Игра в оркестр». </a:t>
            </a:r>
          </a:p>
        </p:txBody>
      </p:sp>
      <p:pic>
        <p:nvPicPr>
          <p:cNvPr id="9" name="Picture 3" descr="C:\Users\Галина\Downloads\prevju_masha_r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9628" y="3000372"/>
            <a:ext cx="2728772" cy="192882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1" name="AutoShape 17"/>
          <p:cNvSpPr>
            <a:spLocks noChangeArrowheads="1"/>
          </p:cNvSpPr>
          <p:nvPr/>
        </p:nvSpPr>
        <p:spPr bwMode="auto">
          <a:xfrm>
            <a:off x="500034" y="3571876"/>
            <a:ext cx="3786214" cy="3286124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929190" y="1214422"/>
            <a:ext cx="35004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Дидактические игры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музицирование</a:t>
            </a:r>
            <a:endParaRPr lang="ru-RU" sz="32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6" name="Picture 2" descr="J:\3-1-2-АРХИВ-дидактич.ИГРЫ\1-1-5-настольные-2017г-2019г\10-Ножки и ладошки\ножки и ладошки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4786322"/>
            <a:ext cx="1350767" cy="1000132"/>
          </a:xfrm>
          <a:prstGeom prst="rect">
            <a:avLst/>
          </a:prstGeom>
          <a:noFill/>
        </p:spPr>
      </p:pic>
      <p:pic>
        <p:nvPicPr>
          <p:cNvPr id="1027" name="Picture 3" descr="J:\3-1-2-АРХИВ-дидактич.ИГРЫ\1-1-5-настольные-2017г-2019г\16-Ритмослов 92017-2018уч.г.)\Рисунок1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4802974"/>
            <a:ext cx="1353399" cy="1007424"/>
          </a:xfrm>
          <a:prstGeom prst="rect">
            <a:avLst/>
          </a:prstGeom>
          <a:noFill/>
        </p:spPr>
      </p:pic>
      <p:pic>
        <p:nvPicPr>
          <p:cNvPr id="1028" name="Picture 4" descr="J:\3-1-2-АРХИВ-дидактич.ИГРЫ\1-1-5-настольные-2017г-2019г\20-Птица и птенчики\обложк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6803" y="2571744"/>
            <a:ext cx="1060529" cy="1500198"/>
          </a:xfrm>
          <a:prstGeom prst="rect">
            <a:avLst/>
          </a:prstGeom>
          <a:noFill/>
        </p:spPr>
      </p:pic>
      <p:pic>
        <p:nvPicPr>
          <p:cNvPr id="1029" name="Picture 5" descr="C:\Users\Галина\Desktop\муз.дидакт.игры\02-настольные 2020г\89-Хлопай-топай\Ритмический тренажер Хлопай-топай\1 Обложка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628" y="2571744"/>
            <a:ext cx="1111086" cy="1571636"/>
          </a:xfrm>
          <a:prstGeom prst="rect">
            <a:avLst/>
          </a:prstGeom>
          <a:noFill/>
        </p:spPr>
      </p:pic>
      <p:pic>
        <p:nvPicPr>
          <p:cNvPr id="12" name="Picture 1" descr="C:\Users\Галина\КЕЙС 2019-2020г\картинки-ноты - апрель 2020г\music_notes_PNG13.png"/>
          <p:cNvPicPr>
            <a:picLocks noChangeAspect="1" noChangeArrowheads="1"/>
          </p:cNvPicPr>
          <p:nvPr/>
        </p:nvPicPr>
        <p:blipFill>
          <a:blip r:embed="rId10" cstate="print">
            <a:lum bright="40000" contrast="-40000"/>
          </a:blip>
          <a:srcRect/>
          <a:stretch>
            <a:fillRect/>
          </a:stretch>
        </p:blipFill>
        <p:spPr bwMode="auto">
          <a:xfrm rot="18193892" flipH="1">
            <a:off x="1854609" y="3103429"/>
            <a:ext cx="4998653" cy="1840367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скрипичный"/>
          <p:cNvPicPr>
            <a:picLocks noChangeAspect="1" noChangeArrowheads="1"/>
          </p:cNvPicPr>
          <p:nvPr/>
        </p:nvPicPr>
        <p:blipFill>
          <a:blip r:embed="rId2" cstate="print">
            <a:lum bright="52000" contrast="-46000"/>
          </a:blip>
          <a:srcRect/>
          <a:stretch>
            <a:fillRect/>
          </a:stretch>
        </p:blipFill>
        <p:spPr bwMode="auto">
          <a:xfrm>
            <a:off x="4211638" y="0"/>
            <a:ext cx="4932362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G:\3-3-КЛИМОВА\000-0-ТВОРЧЕСТВО 2020г\1-муз.занятия\танцы, хороводы, игровые песни\картинки - танцы\PICT0897.jpg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</a:blip>
          <a:srcRect/>
          <a:stretch>
            <a:fillRect/>
          </a:stretch>
        </p:blipFill>
        <p:spPr bwMode="auto">
          <a:xfrm>
            <a:off x="5429256" y="2500306"/>
            <a:ext cx="2789552" cy="3719402"/>
          </a:xfrm>
          <a:prstGeom prst="rect">
            <a:avLst/>
          </a:prstGeom>
          <a:noFill/>
        </p:spPr>
      </p:pic>
      <p:sp>
        <p:nvSpPr>
          <p:cNvPr id="3080" name="AutoShape 17"/>
          <p:cNvSpPr>
            <a:spLocks noChangeArrowheads="1"/>
          </p:cNvSpPr>
          <p:nvPr/>
        </p:nvSpPr>
        <p:spPr bwMode="auto">
          <a:xfrm>
            <a:off x="357158" y="571480"/>
            <a:ext cx="3929090" cy="2000264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3082" name="AutoShape 12"/>
          <p:cNvSpPr>
            <a:spLocks noChangeArrowheads="1"/>
          </p:cNvSpPr>
          <p:nvPr/>
        </p:nvSpPr>
        <p:spPr bwMode="auto">
          <a:xfrm rot="21580293">
            <a:off x="5144371" y="2292164"/>
            <a:ext cx="3286502" cy="4280885"/>
          </a:xfrm>
          <a:custGeom>
            <a:avLst/>
            <a:gdLst>
              <a:gd name="T0" fmla="*/ 0 w 21600"/>
              <a:gd name="T1" fmla="*/ 1724 h 27603"/>
              <a:gd name="T2" fmla="*/ 150 w 21600"/>
              <a:gd name="T3" fmla="*/ 1724 h 27603"/>
              <a:gd name="T4" fmla="*/ 1080 w 21600"/>
              <a:gd name="T5" fmla="*/ 3449 h 27603"/>
              <a:gd name="T6" fmla="*/ 1080 w 21600"/>
              <a:gd name="T7" fmla="*/ 3257 h 27603"/>
              <a:gd name="T8" fmla="*/ 2159 w 21600"/>
              <a:gd name="T9" fmla="*/ 1724 h 27603"/>
              <a:gd name="T10" fmla="*/ 2009 w 21600"/>
              <a:gd name="T11" fmla="*/ 1724 h 27603"/>
              <a:gd name="T12" fmla="*/ 1080 w 21600"/>
              <a:gd name="T13" fmla="*/ 0 h 27603"/>
              <a:gd name="T14" fmla="*/ 1080 w 21600"/>
              <a:gd name="T15" fmla="*/ 192 h 276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1 w 21600"/>
              <a:gd name="T25" fmla="*/ 1921 h 27603"/>
              <a:gd name="T26" fmla="*/ 20099 w 21600"/>
              <a:gd name="T27" fmla="*/ 25682 h 276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603">
                <a:moveTo>
                  <a:pt x="0" y="0"/>
                </a:moveTo>
                <a:lnTo>
                  <a:pt x="0" y="27000"/>
                </a:lnTo>
                <a:lnTo>
                  <a:pt x="21600" y="27000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5498"/>
                </a:lnTo>
                <a:lnTo>
                  <a:pt x="20098" y="25498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29092" y="1714488"/>
            <a:ext cx="47149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Мизыкальные</a:t>
            </a: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инструменты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играх</a:t>
            </a:r>
          </a:p>
        </p:txBody>
      </p:sp>
      <p:sp>
        <p:nvSpPr>
          <p:cNvPr id="7" name="AutoShape 17"/>
          <p:cNvSpPr>
            <a:spLocks noChangeArrowheads="1"/>
          </p:cNvSpPr>
          <p:nvPr/>
        </p:nvSpPr>
        <p:spPr bwMode="auto">
          <a:xfrm>
            <a:off x="4786314" y="357166"/>
            <a:ext cx="4071966" cy="1857388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pic>
        <p:nvPicPr>
          <p:cNvPr id="9" name="Picture 5" descr="C:\Users\Галина\КЕЙС 2019-2020г\картинки-МУЗ.ИНСТР-2\0010501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928934"/>
            <a:ext cx="3755298" cy="328614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85786" y="714356"/>
            <a:ext cx="29289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Солируя в игре на музыкальных инструментах, ребенок легко представляет себя в любом образе.</a:t>
            </a: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>
            <a:off x="357158" y="2643182"/>
            <a:ext cx="4000528" cy="4214818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pic>
        <p:nvPicPr>
          <p:cNvPr id="12" name="Picture 1" descr="C:\Users\Галина\КЕЙС 2019-2020г\картинки-ноты - апрель 2020г\music_notes_PNG13.png"/>
          <p:cNvPicPr>
            <a:picLocks noChangeAspect="1" noChangeArrowheads="1"/>
          </p:cNvPicPr>
          <p:nvPr/>
        </p:nvPicPr>
        <p:blipFill>
          <a:blip r:embed="rId5" cstate="print">
            <a:lum bright="40000" contrast="-40000"/>
          </a:blip>
          <a:srcRect/>
          <a:stretch>
            <a:fillRect/>
          </a:stretch>
        </p:blipFill>
        <p:spPr bwMode="auto">
          <a:xfrm rot="2934080">
            <a:off x="1485910" y="3669756"/>
            <a:ext cx="6215672" cy="1840367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скрипичный"/>
          <p:cNvPicPr>
            <a:picLocks noChangeAspect="1" noChangeArrowheads="1"/>
          </p:cNvPicPr>
          <p:nvPr/>
        </p:nvPicPr>
        <p:blipFill>
          <a:blip r:embed="rId2" cstate="print">
            <a:lum bright="52000" contrast="-46000"/>
          </a:blip>
          <a:srcRect/>
          <a:stretch>
            <a:fillRect/>
          </a:stretch>
        </p:blipFill>
        <p:spPr bwMode="auto">
          <a:xfrm>
            <a:off x="4211638" y="0"/>
            <a:ext cx="4932362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AutoShape 12"/>
          <p:cNvSpPr>
            <a:spLocks noChangeArrowheads="1"/>
          </p:cNvSpPr>
          <p:nvPr/>
        </p:nvSpPr>
        <p:spPr bwMode="auto">
          <a:xfrm rot="21580293">
            <a:off x="440215" y="366790"/>
            <a:ext cx="3369328" cy="4063296"/>
          </a:xfrm>
          <a:custGeom>
            <a:avLst/>
            <a:gdLst>
              <a:gd name="T0" fmla="*/ 0 w 21600"/>
              <a:gd name="T1" fmla="*/ 1724 h 27603"/>
              <a:gd name="T2" fmla="*/ 150 w 21600"/>
              <a:gd name="T3" fmla="*/ 1724 h 27603"/>
              <a:gd name="T4" fmla="*/ 1080 w 21600"/>
              <a:gd name="T5" fmla="*/ 3449 h 27603"/>
              <a:gd name="T6" fmla="*/ 1080 w 21600"/>
              <a:gd name="T7" fmla="*/ 3257 h 27603"/>
              <a:gd name="T8" fmla="*/ 2159 w 21600"/>
              <a:gd name="T9" fmla="*/ 1724 h 27603"/>
              <a:gd name="T10" fmla="*/ 2009 w 21600"/>
              <a:gd name="T11" fmla="*/ 1724 h 27603"/>
              <a:gd name="T12" fmla="*/ 1080 w 21600"/>
              <a:gd name="T13" fmla="*/ 0 h 27603"/>
              <a:gd name="T14" fmla="*/ 1080 w 21600"/>
              <a:gd name="T15" fmla="*/ 192 h 276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1 w 21600"/>
              <a:gd name="T25" fmla="*/ 1921 h 27603"/>
              <a:gd name="T26" fmla="*/ 20099 w 21600"/>
              <a:gd name="T27" fmla="*/ 25682 h 276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603">
                <a:moveTo>
                  <a:pt x="0" y="0"/>
                </a:moveTo>
                <a:lnTo>
                  <a:pt x="0" y="27000"/>
                </a:lnTo>
                <a:lnTo>
                  <a:pt x="21600" y="27000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5498"/>
                </a:lnTo>
                <a:lnTo>
                  <a:pt x="20098" y="25498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500298" y="5357826"/>
            <a:ext cx="4572032" cy="120032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«Музыка побуждает нас красноречиво мыслить» -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Р.Эмерсон</a:t>
            </a:r>
            <a:endParaRPr lang="ru-RU" sz="2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572000" y="1214422"/>
            <a:ext cx="3857652" cy="34163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«Именно в детстве формируются эталоны красоты, накапливается опыт деятельности, от которого во многом зависит последующее музыкальное и общее развитие человека» –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М.Вивтюк</a:t>
            </a:r>
            <a:endParaRPr lang="ru-RU" sz="2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14348" y="714356"/>
            <a:ext cx="2786082" cy="34163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«Творческие способности – это индивидуальные особенности качеств человека, которые надо развивать с детства» – 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Р.Эмерсон</a:t>
            </a:r>
            <a:endParaRPr lang="ru-RU" sz="2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AutoShape 17"/>
          <p:cNvSpPr>
            <a:spLocks noChangeArrowheads="1"/>
          </p:cNvSpPr>
          <p:nvPr/>
        </p:nvSpPr>
        <p:spPr bwMode="auto">
          <a:xfrm>
            <a:off x="1857356" y="5143488"/>
            <a:ext cx="5715040" cy="1714512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>
            <a:off x="4071934" y="857232"/>
            <a:ext cx="4786346" cy="4500594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pic>
        <p:nvPicPr>
          <p:cNvPr id="7" name="Picture 1" descr="C:\Users\Галина\КЕЙС 2019-2020г\картинки-ноты - апрель 2020г\music_notes_PNG13.png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 rot="20135537" flipH="1">
            <a:off x="179366" y="3832228"/>
            <a:ext cx="5315333" cy="201771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AutoShape 17"/>
          <p:cNvSpPr>
            <a:spLocks noChangeArrowheads="1"/>
          </p:cNvSpPr>
          <p:nvPr/>
        </p:nvSpPr>
        <p:spPr bwMode="auto">
          <a:xfrm>
            <a:off x="500034" y="571480"/>
            <a:ext cx="3286148" cy="2000264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pic>
        <p:nvPicPr>
          <p:cNvPr id="3074" name="Picture 5" descr="скрипичный"/>
          <p:cNvPicPr>
            <a:picLocks noChangeAspect="1" noChangeArrowheads="1"/>
          </p:cNvPicPr>
          <p:nvPr/>
        </p:nvPicPr>
        <p:blipFill>
          <a:blip r:embed="rId2" cstate="print">
            <a:lum bright="52000" contrast="-46000"/>
          </a:blip>
          <a:srcRect/>
          <a:stretch>
            <a:fillRect/>
          </a:stretch>
        </p:blipFill>
        <p:spPr bwMode="auto">
          <a:xfrm>
            <a:off x="4211638" y="0"/>
            <a:ext cx="4932362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AutoShape 12"/>
          <p:cNvSpPr>
            <a:spLocks noChangeArrowheads="1"/>
          </p:cNvSpPr>
          <p:nvPr/>
        </p:nvSpPr>
        <p:spPr bwMode="auto">
          <a:xfrm rot="21580293">
            <a:off x="4428139" y="2715265"/>
            <a:ext cx="4501338" cy="3356712"/>
          </a:xfrm>
          <a:custGeom>
            <a:avLst/>
            <a:gdLst>
              <a:gd name="T0" fmla="*/ 0 w 21600"/>
              <a:gd name="T1" fmla="*/ 1724 h 27603"/>
              <a:gd name="T2" fmla="*/ 150 w 21600"/>
              <a:gd name="T3" fmla="*/ 1724 h 27603"/>
              <a:gd name="T4" fmla="*/ 1080 w 21600"/>
              <a:gd name="T5" fmla="*/ 3449 h 27603"/>
              <a:gd name="T6" fmla="*/ 1080 w 21600"/>
              <a:gd name="T7" fmla="*/ 3257 h 27603"/>
              <a:gd name="T8" fmla="*/ 2159 w 21600"/>
              <a:gd name="T9" fmla="*/ 1724 h 27603"/>
              <a:gd name="T10" fmla="*/ 2009 w 21600"/>
              <a:gd name="T11" fmla="*/ 1724 h 27603"/>
              <a:gd name="T12" fmla="*/ 1080 w 21600"/>
              <a:gd name="T13" fmla="*/ 0 h 27603"/>
              <a:gd name="T14" fmla="*/ 1080 w 21600"/>
              <a:gd name="T15" fmla="*/ 192 h 276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1 w 21600"/>
              <a:gd name="T25" fmla="*/ 1921 h 27603"/>
              <a:gd name="T26" fmla="*/ 20099 w 21600"/>
              <a:gd name="T27" fmla="*/ 25682 h 276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603">
                <a:moveTo>
                  <a:pt x="0" y="0"/>
                </a:moveTo>
                <a:lnTo>
                  <a:pt x="0" y="27000"/>
                </a:lnTo>
                <a:lnTo>
                  <a:pt x="21600" y="27000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5498"/>
                </a:lnTo>
                <a:lnTo>
                  <a:pt x="20098" y="25498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7" name="AutoShape 17"/>
          <p:cNvSpPr>
            <a:spLocks noChangeArrowheads="1"/>
          </p:cNvSpPr>
          <p:nvPr/>
        </p:nvSpPr>
        <p:spPr bwMode="auto">
          <a:xfrm>
            <a:off x="4429124" y="642918"/>
            <a:ext cx="4429156" cy="1785950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714356"/>
            <a:ext cx="23574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«Игра в оркестр» - занимательный и увлекательный творческий процесс для ребенка. </a:t>
            </a:r>
          </a:p>
        </p:txBody>
      </p:sp>
      <p:pic>
        <p:nvPicPr>
          <p:cNvPr id="12" name="Picture 7" descr="C:\Users\Галина\Desktop\h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928934"/>
            <a:ext cx="4071934" cy="2857520"/>
          </a:xfrm>
          <a:prstGeom prst="rect">
            <a:avLst/>
          </a:prstGeom>
          <a:noFill/>
        </p:spPr>
      </p:pic>
      <p:pic>
        <p:nvPicPr>
          <p:cNvPr id="13" name="Picture 3" descr="C:\Users\Галина\КЕЙС 2019-2020г\картинки-МУЗ.ИНСТР-2\illustration-of-six-children-playing-musical-instruments-set-children-illustration-for-school-books-pictures-books-magazines_1637538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928934"/>
            <a:ext cx="3000364" cy="3000364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29092" y="1714488"/>
            <a:ext cx="47149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Музицирование</a:t>
            </a: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в оркестре.</a:t>
            </a: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357158" y="2643182"/>
            <a:ext cx="3500462" cy="3714752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pic>
        <p:nvPicPr>
          <p:cNvPr id="15" name="Picture 1" descr="C:\Users\Галина\КЕЙС 2019-2020г\картинки-ноты - апрель 2020г\music_notes_PNG13.png"/>
          <p:cNvPicPr>
            <a:picLocks noChangeAspect="1" noChangeArrowheads="1"/>
          </p:cNvPicPr>
          <p:nvPr/>
        </p:nvPicPr>
        <p:blipFill>
          <a:blip r:embed="rId5" cstate="print">
            <a:lum bright="40000" contrast="-40000"/>
          </a:blip>
          <a:srcRect/>
          <a:stretch>
            <a:fillRect/>
          </a:stretch>
        </p:blipFill>
        <p:spPr bwMode="auto">
          <a:xfrm rot="360054">
            <a:off x="491303" y="5273108"/>
            <a:ext cx="7735054" cy="1840367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скрипичный"/>
          <p:cNvPicPr>
            <a:picLocks noChangeAspect="1" noChangeArrowheads="1"/>
          </p:cNvPicPr>
          <p:nvPr/>
        </p:nvPicPr>
        <p:blipFill>
          <a:blip r:embed="rId2" cstate="print">
            <a:lum bright="52000" contrast="-46000"/>
          </a:blip>
          <a:srcRect/>
          <a:stretch>
            <a:fillRect/>
          </a:stretch>
        </p:blipFill>
        <p:spPr bwMode="auto">
          <a:xfrm>
            <a:off x="4211638" y="0"/>
            <a:ext cx="4932362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AutoShape 17"/>
          <p:cNvSpPr>
            <a:spLocks noChangeArrowheads="1"/>
          </p:cNvSpPr>
          <p:nvPr/>
        </p:nvSpPr>
        <p:spPr bwMode="auto">
          <a:xfrm>
            <a:off x="285720" y="357166"/>
            <a:ext cx="5072098" cy="1643074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3082" name="AutoShape 12"/>
          <p:cNvSpPr>
            <a:spLocks noChangeArrowheads="1"/>
          </p:cNvSpPr>
          <p:nvPr/>
        </p:nvSpPr>
        <p:spPr bwMode="auto">
          <a:xfrm rot="21580293">
            <a:off x="366541" y="2219057"/>
            <a:ext cx="3277165" cy="3283228"/>
          </a:xfrm>
          <a:custGeom>
            <a:avLst/>
            <a:gdLst>
              <a:gd name="T0" fmla="*/ 0 w 21600"/>
              <a:gd name="T1" fmla="*/ 1724 h 27603"/>
              <a:gd name="T2" fmla="*/ 150 w 21600"/>
              <a:gd name="T3" fmla="*/ 1724 h 27603"/>
              <a:gd name="T4" fmla="*/ 1080 w 21600"/>
              <a:gd name="T5" fmla="*/ 3449 h 27603"/>
              <a:gd name="T6" fmla="*/ 1080 w 21600"/>
              <a:gd name="T7" fmla="*/ 3257 h 27603"/>
              <a:gd name="T8" fmla="*/ 2159 w 21600"/>
              <a:gd name="T9" fmla="*/ 1724 h 27603"/>
              <a:gd name="T10" fmla="*/ 2009 w 21600"/>
              <a:gd name="T11" fmla="*/ 1724 h 27603"/>
              <a:gd name="T12" fmla="*/ 1080 w 21600"/>
              <a:gd name="T13" fmla="*/ 0 h 27603"/>
              <a:gd name="T14" fmla="*/ 1080 w 21600"/>
              <a:gd name="T15" fmla="*/ 192 h 276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1 w 21600"/>
              <a:gd name="T25" fmla="*/ 1921 h 27603"/>
              <a:gd name="T26" fmla="*/ 20099 w 21600"/>
              <a:gd name="T27" fmla="*/ 25682 h 276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603">
                <a:moveTo>
                  <a:pt x="0" y="0"/>
                </a:moveTo>
                <a:lnTo>
                  <a:pt x="0" y="27000"/>
                </a:lnTo>
                <a:lnTo>
                  <a:pt x="21600" y="27000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5498"/>
                </a:lnTo>
                <a:lnTo>
                  <a:pt x="20098" y="25498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571472" y="500042"/>
            <a:ext cx="4357718" cy="114300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lang="ru-RU" sz="3200" b="1" kern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Праздники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и</a:t>
            </a:r>
            <a:r>
              <a:rPr kumimoji="0" lang="ru-RU" sz="3200" b="1" i="0" u="none" strike="noStrike" kern="0" cap="none" spc="0" normalizeH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досуги в ДОУ</a:t>
            </a:r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3200" b="1" i="0" u="none" strike="noStrike" kern="0" cap="none" spc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G:\3-3-КЛИМОВА\000-0-ТВОРЧЕСТВО 2020г\1-праздники - досуги\prevju_skazka_v_muzy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500306"/>
            <a:ext cx="4000528" cy="2714644"/>
          </a:xfrm>
          <a:prstGeom prst="rect">
            <a:avLst/>
          </a:prstGeom>
          <a:noFill/>
        </p:spPr>
      </p:pic>
      <p:sp>
        <p:nvSpPr>
          <p:cNvPr id="7" name="AutoShape 12"/>
          <p:cNvSpPr>
            <a:spLocks noChangeArrowheads="1"/>
          </p:cNvSpPr>
          <p:nvPr/>
        </p:nvSpPr>
        <p:spPr bwMode="auto">
          <a:xfrm rot="21580293">
            <a:off x="4001379" y="2220727"/>
            <a:ext cx="4854839" cy="3282000"/>
          </a:xfrm>
          <a:custGeom>
            <a:avLst/>
            <a:gdLst>
              <a:gd name="T0" fmla="*/ 0 w 21600"/>
              <a:gd name="T1" fmla="*/ 1724 h 27603"/>
              <a:gd name="T2" fmla="*/ 150 w 21600"/>
              <a:gd name="T3" fmla="*/ 1724 h 27603"/>
              <a:gd name="T4" fmla="*/ 1080 w 21600"/>
              <a:gd name="T5" fmla="*/ 3449 h 27603"/>
              <a:gd name="T6" fmla="*/ 1080 w 21600"/>
              <a:gd name="T7" fmla="*/ 3257 h 27603"/>
              <a:gd name="T8" fmla="*/ 2159 w 21600"/>
              <a:gd name="T9" fmla="*/ 1724 h 27603"/>
              <a:gd name="T10" fmla="*/ 2009 w 21600"/>
              <a:gd name="T11" fmla="*/ 1724 h 27603"/>
              <a:gd name="T12" fmla="*/ 1080 w 21600"/>
              <a:gd name="T13" fmla="*/ 0 h 27603"/>
              <a:gd name="T14" fmla="*/ 1080 w 21600"/>
              <a:gd name="T15" fmla="*/ 192 h 276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1 w 21600"/>
              <a:gd name="T25" fmla="*/ 1921 h 27603"/>
              <a:gd name="T26" fmla="*/ 20099 w 21600"/>
              <a:gd name="T27" fmla="*/ 25682 h 276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603">
                <a:moveTo>
                  <a:pt x="0" y="0"/>
                </a:moveTo>
                <a:lnTo>
                  <a:pt x="0" y="27000"/>
                </a:lnTo>
                <a:lnTo>
                  <a:pt x="21600" y="27000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5498"/>
                </a:lnTo>
                <a:lnTo>
                  <a:pt x="20098" y="25498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2571744"/>
            <a:ext cx="25717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Детские праздники обогащают детей самыми незабываемыми эмоциями, появляется стимул выразить себя творчески неповторимым  и ярким.</a:t>
            </a:r>
          </a:p>
        </p:txBody>
      </p:sp>
      <p:pic>
        <p:nvPicPr>
          <p:cNvPr id="9" name="Picture 1" descr="C:\Users\Галина\КЕЙС 2019-2020г\картинки-ноты - апрель 2020г\music_notes_PNG13.png"/>
          <p:cNvPicPr>
            <a:picLocks noChangeAspect="1" noChangeArrowheads="1"/>
          </p:cNvPicPr>
          <p:nvPr/>
        </p:nvPicPr>
        <p:blipFill>
          <a:blip r:embed="rId4" cstate="print">
            <a:lum bright="40000" contrast="-40000"/>
          </a:blip>
          <a:srcRect/>
          <a:stretch>
            <a:fillRect/>
          </a:stretch>
        </p:blipFill>
        <p:spPr bwMode="auto">
          <a:xfrm rot="360054">
            <a:off x="491303" y="5273108"/>
            <a:ext cx="7735054" cy="1840367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скрипичный"/>
          <p:cNvPicPr>
            <a:picLocks noChangeAspect="1" noChangeArrowheads="1"/>
          </p:cNvPicPr>
          <p:nvPr/>
        </p:nvPicPr>
        <p:blipFill>
          <a:blip r:embed="rId2" cstate="print">
            <a:lum bright="52000" contrast="-46000"/>
          </a:blip>
          <a:srcRect/>
          <a:stretch>
            <a:fillRect/>
          </a:stretch>
        </p:blipFill>
        <p:spPr bwMode="auto">
          <a:xfrm>
            <a:off x="4211638" y="0"/>
            <a:ext cx="4932362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Галина\КЕЙС 2019-2020г\картинки-фото-ГЕРОИ\kHtUvJRoP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500306"/>
            <a:ext cx="4000528" cy="3286148"/>
          </a:xfrm>
          <a:prstGeom prst="rect">
            <a:avLst/>
          </a:prstGeom>
          <a:noFill/>
        </p:spPr>
      </p:pic>
      <p:sp>
        <p:nvSpPr>
          <p:cNvPr id="3080" name="AutoShape 17"/>
          <p:cNvSpPr>
            <a:spLocks noChangeArrowheads="1"/>
          </p:cNvSpPr>
          <p:nvPr/>
        </p:nvSpPr>
        <p:spPr bwMode="auto">
          <a:xfrm>
            <a:off x="285720" y="357166"/>
            <a:ext cx="5072098" cy="1643074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3082" name="AutoShape 12"/>
          <p:cNvSpPr>
            <a:spLocks noChangeArrowheads="1"/>
          </p:cNvSpPr>
          <p:nvPr/>
        </p:nvSpPr>
        <p:spPr bwMode="auto">
          <a:xfrm rot="21580293">
            <a:off x="368583" y="2219050"/>
            <a:ext cx="3277165" cy="3995960"/>
          </a:xfrm>
          <a:custGeom>
            <a:avLst/>
            <a:gdLst>
              <a:gd name="T0" fmla="*/ 0 w 21600"/>
              <a:gd name="T1" fmla="*/ 1724 h 27603"/>
              <a:gd name="T2" fmla="*/ 150 w 21600"/>
              <a:gd name="T3" fmla="*/ 1724 h 27603"/>
              <a:gd name="T4" fmla="*/ 1080 w 21600"/>
              <a:gd name="T5" fmla="*/ 3449 h 27603"/>
              <a:gd name="T6" fmla="*/ 1080 w 21600"/>
              <a:gd name="T7" fmla="*/ 3257 h 27603"/>
              <a:gd name="T8" fmla="*/ 2159 w 21600"/>
              <a:gd name="T9" fmla="*/ 1724 h 27603"/>
              <a:gd name="T10" fmla="*/ 2009 w 21600"/>
              <a:gd name="T11" fmla="*/ 1724 h 27603"/>
              <a:gd name="T12" fmla="*/ 1080 w 21600"/>
              <a:gd name="T13" fmla="*/ 0 h 27603"/>
              <a:gd name="T14" fmla="*/ 1080 w 21600"/>
              <a:gd name="T15" fmla="*/ 192 h 276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1 w 21600"/>
              <a:gd name="T25" fmla="*/ 1921 h 27603"/>
              <a:gd name="T26" fmla="*/ 20099 w 21600"/>
              <a:gd name="T27" fmla="*/ 25682 h 276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603">
                <a:moveTo>
                  <a:pt x="0" y="0"/>
                </a:moveTo>
                <a:lnTo>
                  <a:pt x="0" y="27000"/>
                </a:lnTo>
                <a:lnTo>
                  <a:pt x="21600" y="27000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5498"/>
                </a:lnTo>
                <a:lnTo>
                  <a:pt x="20098" y="25498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571472" y="500042"/>
            <a:ext cx="4357718" cy="114300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lang="ru-RU" sz="3200" b="1" kern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Праздники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и</a:t>
            </a:r>
            <a:r>
              <a:rPr kumimoji="0" lang="ru-RU" sz="3200" b="1" i="0" u="none" strike="noStrike" kern="0" cap="none" spc="0" normalizeH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досуги в ДОУ</a:t>
            </a:r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3200" b="1" i="0" u="none" strike="noStrike" kern="0" cap="none" spc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 rot="21580293">
            <a:off x="4003216" y="2220720"/>
            <a:ext cx="4854839" cy="3923293"/>
          </a:xfrm>
          <a:custGeom>
            <a:avLst/>
            <a:gdLst>
              <a:gd name="T0" fmla="*/ 0 w 21600"/>
              <a:gd name="T1" fmla="*/ 1724 h 27603"/>
              <a:gd name="T2" fmla="*/ 150 w 21600"/>
              <a:gd name="T3" fmla="*/ 1724 h 27603"/>
              <a:gd name="T4" fmla="*/ 1080 w 21600"/>
              <a:gd name="T5" fmla="*/ 3449 h 27603"/>
              <a:gd name="T6" fmla="*/ 1080 w 21600"/>
              <a:gd name="T7" fmla="*/ 3257 h 27603"/>
              <a:gd name="T8" fmla="*/ 2159 w 21600"/>
              <a:gd name="T9" fmla="*/ 1724 h 27603"/>
              <a:gd name="T10" fmla="*/ 2009 w 21600"/>
              <a:gd name="T11" fmla="*/ 1724 h 27603"/>
              <a:gd name="T12" fmla="*/ 1080 w 21600"/>
              <a:gd name="T13" fmla="*/ 0 h 27603"/>
              <a:gd name="T14" fmla="*/ 1080 w 21600"/>
              <a:gd name="T15" fmla="*/ 192 h 276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1 w 21600"/>
              <a:gd name="T25" fmla="*/ 1921 h 27603"/>
              <a:gd name="T26" fmla="*/ 20099 w 21600"/>
              <a:gd name="T27" fmla="*/ 25682 h 276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603">
                <a:moveTo>
                  <a:pt x="0" y="0"/>
                </a:moveTo>
                <a:lnTo>
                  <a:pt x="0" y="27000"/>
                </a:lnTo>
                <a:lnTo>
                  <a:pt x="21600" y="27000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5498"/>
                </a:lnTo>
                <a:lnTo>
                  <a:pt x="20098" y="25498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2571744"/>
            <a:ext cx="25717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праздничный утренниках дети соприкасаются с мировой классической и современной литературой. Их опыт и знания  проявляются в творческом подходе в исполнительской деятельности.</a:t>
            </a:r>
          </a:p>
        </p:txBody>
      </p:sp>
      <p:pic>
        <p:nvPicPr>
          <p:cNvPr id="9" name="Picture 1" descr="C:\Users\Галина\КЕЙС 2019-2020г\картинки-ноты - апрель 2020г\music_notes_PNG13.png"/>
          <p:cNvPicPr>
            <a:picLocks noChangeAspect="1" noChangeArrowheads="1"/>
          </p:cNvPicPr>
          <p:nvPr/>
        </p:nvPicPr>
        <p:blipFill>
          <a:blip r:embed="rId4" cstate="print">
            <a:lum bright="40000" contrast="-40000"/>
          </a:blip>
          <a:srcRect/>
          <a:stretch>
            <a:fillRect/>
          </a:stretch>
        </p:blipFill>
        <p:spPr bwMode="auto">
          <a:xfrm rot="21232142">
            <a:off x="491303" y="5273108"/>
            <a:ext cx="7735054" cy="1840367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скрипичный"/>
          <p:cNvPicPr>
            <a:picLocks noChangeAspect="1" noChangeArrowheads="1"/>
          </p:cNvPicPr>
          <p:nvPr/>
        </p:nvPicPr>
        <p:blipFill>
          <a:blip r:embed="rId3" cstate="print">
            <a:lum bright="52000" contrast="-46000"/>
          </a:blip>
          <a:srcRect/>
          <a:stretch>
            <a:fillRect/>
          </a:stretch>
        </p:blipFill>
        <p:spPr bwMode="auto">
          <a:xfrm>
            <a:off x="4211638" y="0"/>
            <a:ext cx="4932362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Галина\Downloads\tanec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786058"/>
            <a:ext cx="4000528" cy="3214710"/>
          </a:xfrm>
          <a:prstGeom prst="rect">
            <a:avLst/>
          </a:prstGeom>
          <a:noFill/>
        </p:spPr>
      </p:pic>
      <p:sp>
        <p:nvSpPr>
          <p:cNvPr id="3080" name="AutoShape 17"/>
          <p:cNvSpPr>
            <a:spLocks noChangeArrowheads="1"/>
          </p:cNvSpPr>
          <p:nvPr/>
        </p:nvSpPr>
        <p:spPr bwMode="auto">
          <a:xfrm>
            <a:off x="357158" y="2500306"/>
            <a:ext cx="4857784" cy="4071966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3082" name="AutoShape 12"/>
          <p:cNvSpPr>
            <a:spLocks noChangeArrowheads="1"/>
          </p:cNvSpPr>
          <p:nvPr/>
        </p:nvSpPr>
        <p:spPr bwMode="auto">
          <a:xfrm rot="21580293">
            <a:off x="5643426" y="2513159"/>
            <a:ext cx="3214658" cy="3772716"/>
          </a:xfrm>
          <a:custGeom>
            <a:avLst/>
            <a:gdLst>
              <a:gd name="T0" fmla="*/ 0 w 21600"/>
              <a:gd name="T1" fmla="*/ 1724 h 27603"/>
              <a:gd name="T2" fmla="*/ 150 w 21600"/>
              <a:gd name="T3" fmla="*/ 1724 h 27603"/>
              <a:gd name="T4" fmla="*/ 1080 w 21600"/>
              <a:gd name="T5" fmla="*/ 3449 h 27603"/>
              <a:gd name="T6" fmla="*/ 1080 w 21600"/>
              <a:gd name="T7" fmla="*/ 3257 h 27603"/>
              <a:gd name="T8" fmla="*/ 2159 w 21600"/>
              <a:gd name="T9" fmla="*/ 1724 h 27603"/>
              <a:gd name="T10" fmla="*/ 2009 w 21600"/>
              <a:gd name="T11" fmla="*/ 1724 h 27603"/>
              <a:gd name="T12" fmla="*/ 1080 w 21600"/>
              <a:gd name="T13" fmla="*/ 0 h 27603"/>
              <a:gd name="T14" fmla="*/ 1080 w 21600"/>
              <a:gd name="T15" fmla="*/ 192 h 276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1 w 21600"/>
              <a:gd name="T25" fmla="*/ 1921 h 27603"/>
              <a:gd name="T26" fmla="*/ 20099 w 21600"/>
              <a:gd name="T27" fmla="*/ 25682 h 276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603">
                <a:moveTo>
                  <a:pt x="0" y="0"/>
                </a:moveTo>
                <a:lnTo>
                  <a:pt x="0" y="27000"/>
                </a:lnTo>
                <a:lnTo>
                  <a:pt x="21600" y="27000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5498"/>
                </a:lnTo>
                <a:lnTo>
                  <a:pt x="20098" y="25498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357158" y="500042"/>
            <a:ext cx="4000528" cy="114300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lang="ru-RU" sz="3200" b="1" kern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Праздники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и</a:t>
            </a:r>
            <a:r>
              <a:rPr kumimoji="0" lang="ru-RU" sz="3200" b="1" i="0" u="none" strike="noStrike" kern="0" cap="none" spc="0" normalizeH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досуги в ДОУ</a:t>
            </a:r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3200" b="1" i="0" u="none" strike="noStrike" kern="0" cap="none" spc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285720" y="357166"/>
            <a:ext cx="4214842" cy="1643074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pic>
        <p:nvPicPr>
          <p:cNvPr id="8" name="Picture 3" descr="C:\Users\Галина\КЕЙС 2019-2020г\картинки к ПРАЗДНИКАМ\картинки-Новый_год\i-44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4572000" y="642918"/>
            <a:ext cx="2682185" cy="2357454"/>
          </a:xfrm>
          <a:prstGeom prst="rect">
            <a:avLst/>
          </a:prstGeom>
          <a:noFill/>
        </p:spPr>
      </p:pic>
      <p:pic>
        <p:nvPicPr>
          <p:cNvPr id="9" name="Picture 1" descr="C:\Users\Галина\КЕЙС 2019-2020г\картинки-ноты - апрель 2020г\music_notes_PNG13.png"/>
          <p:cNvPicPr>
            <a:picLocks noChangeAspect="1" noChangeArrowheads="1"/>
          </p:cNvPicPr>
          <p:nvPr/>
        </p:nvPicPr>
        <p:blipFill>
          <a:blip r:embed="rId6" cstate="print">
            <a:lum bright="40000" contrast="-40000"/>
          </a:blip>
          <a:srcRect/>
          <a:stretch>
            <a:fillRect/>
          </a:stretch>
        </p:blipFill>
        <p:spPr bwMode="auto">
          <a:xfrm rot="21197601">
            <a:off x="491303" y="5273108"/>
            <a:ext cx="7735054" cy="184036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929322" y="2857496"/>
            <a:ext cx="2571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досугах ребенок может раскрыть весь свой творческий потенциал, так как на него не давит груз ответственности показа способностей перед зрительской публикой. Себя оценивает только он сам!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скрипичный"/>
          <p:cNvPicPr>
            <a:picLocks noChangeAspect="1" noChangeArrowheads="1"/>
          </p:cNvPicPr>
          <p:nvPr/>
        </p:nvPicPr>
        <p:blipFill>
          <a:blip r:embed="rId3" cstate="print">
            <a:lum bright="52000" contrast="-46000"/>
          </a:blip>
          <a:srcRect/>
          <a:stretch>
            <a:fillRect/>
          </a:stretch>
        </p:blipFill>
        <p:spPr bwMode="auto">
          <a:xfrm>
            <a:off x="4211638" y="0"/>
            <a:ext cx="4932362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Галина\КЕЙС 2019-2020г\картинки-разное\749641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214554"/>
            <a:ext cx="4357718" cy="3571900"/>
          </a:xfrm>
          <a:prstGeom prst="rect">
            <a:avLst/>
          </a:prstGeom>
          <a:noFill/>
        </p:spPr>
      </p:pic>
      <p:sp>
        <p:nvSpPr>
          <p:cNvPr id="3080" name="AutoShape 17"/>
          <p:cNvSpPr>
            <a:spLocks noChangeArrowheads="1"/>
          </p:cNvSpPr>
          <p:nvPr/>
        </p:nvSpPr>
        <p:spPr bwMode="auto">
          <a:xfrm>
            <a:off x="285720" y="2143116"/>
            <a:ext cx="4857784" cy="4071966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3082" name="AutoShape 12"/>
          <p:cNvSpPr>
            <a:spLocks noChangeArrowheads="1"/>
          </p:cNvSpPr>
          <p:nvPr/>
        </p:nvSpPr>
        <p:spPr bwMode="auto">
          <a:xfrm rot="21580293">
            <a:off x="5443332" y="1508768"/>
            <a:ext cx="3416788" cy="4920952"/>
          </a:xfrm>
          <a:custGeom>
            <a:avLst/>
            <a:gdLst>
              <a:gd name="T0" fmla="*/ 0 w 21600"/>
              <a:gd name="T1" fmla="*/ 1724 h 27603"/>
              <a:gd name="T2" fmla="*/ 150 w 21600"/>
              <a:gd name="T3" fmla="*/ 1724 h 27603"/>
              <a:gd name="T4" fmla="*/ 1080 w 21600"/>
              <a:gd name="T5" fmla="*/ 3449 h 27603"/>
              <a:gd name="T6" fmla="*/ 1080 w 21600"/>
              <a:gd name="T7" fmla="*/ 3257 h 27603"/>
              <a:gd name="T8" fmla="*/ 2159 w 21600"/>
              <a:gd name="T9" fmla="*/ 1724 h 27603"/>
              <a:gd name="T10" fmla="*/ 2009 w 21600"/>
              <a:gd name="T11" fmla="*/ 1724 h 27603"/>
              <a:gd name="T12" fmla="*/ 1080 w 21600"/>
              <a:gd name="T13" fmla="*/ 0 h 27603"/>
              <a:gd name="T14" fmla="*/ 1080 w 21600"/>
              <a:gd name="T15" fmla="*/ 192 h 276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1 w 21600"/>
              <a:gd name="T25" fmla="*/ 1921 h 27603"/>
              <a:gd name="T26" fmla="*/ 20099 w 21600"/>
              <a:gd name="T27" fmla="*/ 25682 h 276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603">
                <a:moveTo>
                  <a:pt x="0" y="0"/>
                </a:moveTo>
                <a:lnTo>
                  <a:pt x="0" y="27000"/>
                </a:lnTo>
                <a:lnTo>
                  <a:pt x="21600" y="27000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5498"/>
                </a:lnTo>
                <a:lnTo>
                  <a:pt x="20098" y="25498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357158" y="500042"/>
            <a:ext cx="4000528" cy="114300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lang="ru-RU" sz="3200" b="1" kern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Праздники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и</a:t>
            </a:r>
            <a:r>
              <a:rPr kumimoji="0" lang="ru-RU" sz="3200" b="1" i="0" u="none" strike="noStrike" kern="0" cap="none" spc="0" normalizeH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досуги в ДОУ</a:t>
            </a:r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3200" b="1" i="0" u="none" strike="noStrike" kern="0" cap="none" spc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285720" y="357166"/>
            <a:ext cx="4214842" cy="1643074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pic>
        <p:nvPicPr>
          <p:cNvPr id="9" name="Picture 1" descr="C:\Users\Галина\КЕЙС 2019-2020г\картинки-ноты - апрель 2020г\music_notes_PNG13.png"/>
          <p:cNvPicPr>
            <a:picLocks noChangeAspect="1" noChangeArrowheads="1"/>
          </p:cNvPicPr>
          <p:nvPr/>
        </p:nvPicPr>
        <p:blipFill>
          <a:blip r:embed="rId5" cstate="print">
            <a:lum bright="40000" contrast="-40000"/>
          </a:blip>
          <a:srcRect/>
          <a:stretch>
            <a:fillRect/>
          </a:stretch>
        </p:blipFill>
        <p:spPr bwMode="auto">
          <a:xfrm rot="21271862">
            <a:off x="426754" y="5533572"/>
            <a:ext cx="8544400" cy="149368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786446" y="1928802"/>
            <a:ext cx="27344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Многие тематические досуги в ДОУ опираются на фольклор. Народное искусство соединяет в себе слово, музыку и движение. В соединении этих трех компонентов образуется гармоничный синтез, достигающий большой силы эмоционального воздействия и творческих желаний.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скрипичный"/>
          <p:cNvPicPr>
            <a:picLocks noChangeAspect="1" noChangeArrowheads="1"/>
          </p:cNvPicPr>
          <p:nvPr/>
        </p:nvPicPr>
        <p:blipFill>
          <a:blip r:embed="rId3" cstate="print">
            <a:lum bright="52000" contrast="-46000"/>
          </a:blip>
          <a:srcRect/>
          <a:stretch>
            <a:fillRect/>
          </a:stretch>
        </p:blipFill>
        <p:spPr bwMode="auto">
          <a:xfrm>
            <a:off x="4211638" y="0"/>
            <a:ext cx="4932362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Галина\Desktop\large_112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428868"/>
            <a:ext cx="3929090" cy="3184795"/>
          </a:xfrm>
          <a:prstGeom prst="rect">
            <a:avLst/>
          </a:prstGeom>
          <a:noFill/>
        </p:spPr>
      </p:pic>
      <p:sp>
        <p:nvSpPr>
          <p:cNvPr id="3080" name="AutoShape 17"/>
          <p:cNvSpPr>
            <a:spLocks noChangeArrowheads="1"/>
          </p:cNvSpPr>
          <p:nvPr/>
        </p:nvSpPr>
        <p:spPr bwMode="auto">
          <a:xfrm>
            <a:off x="285720" y="2143116"/>
            <a:ext cx="4857784" cy="4071966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3082" name="AutoShape 12"/>
          <p:cNvSpPr>
            <a:spLocks noChangeArrowheads="1"/>
          </p:cNvSpPr>
          <p:nvPr/>
        </p:nvSpPr>
        <p:spPr bwMode="auto">
          <a:xfrm rot="21580293">
            <a:off x="5441503" y="1652229"/>
            <a:ext cx="3214658" cy="4282192"/>
          </a:xfrm>
          <a:custGeom>
            <a:avLst/>
            <a:gdLst>
              <a:gd name="T0" fmla="*/ 0 w 21600"/>
              <a:gd name="T1" fmla="*/ 1724 h 27603"/>
              <a:gd name="T2" fmla="*/ 150 w 21600"/>
              <a:gd name="T3" fmla="*/ 1724 h 27603"/>
              <a:gd name="T4" fmla="*/ 1080 w 21600"/>
              <a:gd name="T5" fmla="*/ 3449 h 27603"/>
              <a:gd name="T6" fmla="*/ 1080 w 21600"/>
              <a:gd name="T7" fmla="*/ 3257 h 27603"/>
              <a:gd name="T8" fmla="*/ 2159 w 21600"/>
              <a:gd name="T9" fmla="*/ 1724 h 27603"/>
              <a:gd name="T10" fmla="*/ 2009 w 21600"/>
              <a:gd name="T11" fmla="*/ 1724 h 27603"/>
              <a:gd name="T12" fmla="*/ 1080 w 21600"/>
              <a:gd name="T13" fmla="*/ 0 h 27603"/>
              <a:gd name="T14" fmla="*/ 1080 w 21600"/>
              <a:gd name="T15" fmla="*/ 192 h 276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1 w 21600"/>
              <a:gd name="T25" fmla="*/ 1921 h 27603"/>
              <a:gd name="T26" fmla="*/ 20099 w 21600"/>
              <a:gd name="T27" fmla="*/ 25682 h 276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603">
                <a:moveTo>
                  <a:pt x="0" y="0"/>
                </a:moveTo>
                <a:lnTo>
                  <a:pt x="0" y="27000"/>
                </a:lnTo>
                <a:lnTo>
                  <a:pt x="21600" y="27000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5498"/>
                </a:lnTo>
                <a:lnTo>
                  <a:pt x="20098" y="25498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357158" y="500042"/>
            <a:ext cx="4000528" cy="114300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lang="ru-RU" sz="3200" b="1" kern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Праздники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и</a:t>
            </a:r>
            <a:r>
              <a:rPr kumimoji="0" lang="ru-RU" sz="3200" b="1" i="0" u="none" strike="noStrike" kern="0" cap="none" spc="0" normalizeH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досуги в ДОУ</a:t>
            </a:r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3200" b="1" i="0" u="none" strike="noStrike" kern="0" cap="none" spc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285720" y="357166"/>
            <a:ext cx="4214842" cy="1643074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pic>
        <p:nvPicPr>
          <p:cNvPr id="9" name="Picture 1" descr="C:\Users\Галина\КЕЙС 2019-2020г\картинки-ноты - апрель 2020г\music_notes_PNG13.png"/>
          <p:cNvPicPr>
            <a:picLocks noChangeAspect="1" noChangeArrowheads="1"/>
          </p:cNvPicPr>
          <p:nvPr/>
        </p:nvPicPr>
        <p:blipFill>
          <a:blip r:embed="rId5" cstate="print">
            <a:lum bright="40000" contrast="-40000"/>
          </a:blip>
          <a:srcRect/>
          <a:stretch>
            <a:fillRect/>
          </a:stretch>
        </p:blipFill>
        <p:spPr bwMode="auto">
          <a:xfrm rot="21197601">
            <a:off x="989418" y="5304322"/>
            <a:ext cx="7735054" cy="149368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786446" y="2071678"/>
            <a:ext cx="2571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фольклорных досугах ярко выражены чувства и настроения. Ребенок сопереживает сезонным изменениям природы, сочувствует  и проживает человеческие ситуации в образах птиц, животных, растений, насекомых.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скрипичный"/>
          <p:cNvPicPr>
            <a:picLocks noChangeAspect="1" noChangeArrowheads="1"/>
          </p:cNvPicPr>
          <p:nvPr/>
        </p:nvPicPr>
        <p:blipFill>
          <a:blip r:embed="rId2" cstate="print">
            <a:lum bright="52000" contrast="-46000"/>
          </a:blip>
          <a:srcRect/>
          <a:stretch>
            <a:fillRect/>
          </a:stretch>
        </p:blipFill>
        <p:spPr bwMode="auto">
          <a:xfrm>
            <a:off x="4211638" y="0"/>
            <a:ext cx="4932362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AutoShape 17"/>
          <p:cNvSpPr>
            <a:spLocks noChangeArrowheads="1"/>
          </p:cNvSpPr>
          <p:nvPr/>
        </p:nvSpPr>
        <p:spPr bwMode="auto">
          <a:xfrm>
            <a:off x="285720" y="214290"/>
            <a:ext cx="5159997" cy="1928826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714348" y="285728"/>
            <a:ext cx="4176464" cy="1668154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«Театрализованная</a:t>
            </a:r>
            <a:r>
              <a:rPr kumimoji="0" lang="ru-RU" sz="3200" b="1" i="0" u="none" strike="noStrike" kern="0" cap="none" spc="0" normalizeH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деятельность детей в ДОУ</a:t>
            </a:r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3200" b="1" i="0" u="none" strike="noStrike" kern="0" cap="none" spc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5" name="Picture 1" descr="C:\Users\Галина\КЕЙС 2019-2020г\картинки-фото-ГЕРОИ\IMG_7339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4786315" y="2786058"/>
            <a:ext cx="3857652" cy="3000396"/>
          </a:xfrm>
          <a:prstGeom prst="rect">
            <a:avLst/>
          </a:prstGeom>
          <a:noFill/>
        </p:spPr>
      </p:pic>
      <p:sp>
        <p:nvSpPr>
          <p:cNvPr id="3082" name="AutoShape 12"/>
          <p:cNvSpPr>
            <a:spLocks noChangeArrowheads="1"/>
          </p:cNvSpPr>
          <p:nvPr/>
        </p:nvSpPr>
        <p:spPr bwMode="auto">
          <a:xfrm rot="21580293">
            <a:off x="4429644" y="2584946"/>
            <a:ext cx="4418436" cy="3571392"/>
          </a:xfrm>
          <a:custGeom>
            <a:avLst/>
            <a:gdLst>
              <a:gd name="T0" fmla="*/ 0 w 21600"/>
              <a:gd name="T1" fmla="*/ 1724 h 27603"/>
              <a:gd name="T2" fmla="*/ 150 w 21600"/>
              <a:gd name="T3" fmla="*/ 1724 h 27603"/>
              <a:gd name="T4" fmla="*/ 1080 w 21600"/>
              <a:gd name="T5" fmla="*/ 3449 h 27603"/>
              <a:gd name="T6" fmla="*/ 1080 w 21600"/>
              <a:gd name="T7" fmla="*/ 3257 h 27603"/>
              <a:gd name="T8" fmla="*/ 2159 w 21600"/>
              <a:gd name="T9" fmla="*/ 1724 h 27603"/>
              <a:gd name="T10" fmla="*/ 2009 w 21600"/>
              <a:gd name="T11" fmla="*/ 1724 h 27603"/>
              <a:gd name="T12" fmla="*/ 1080 w 21600"/>
              <a:gd name="T13" fmla="*/ 0 h 27603"/>
              <a:gd name="T14" fmla="*/ 1080 w 21600"/>
              <a:gd name="T15" fmla="*/ 192 h 276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1 w 21600"/>
              <a:gd name="T25" fmla="*/ 1921 h 27603"/>
              <a:gd name="T26" fmla="*/ 20099 w 21600"/>
              <a:gd name="T27" fmla="*/ 25682 h 276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603">
                <a:moveTo>
                  <a:pt x="0" y="0"/>
                </a:moveTo>
                <a:lnTo>
                  <a:pt x="0" y="27000"/>
                </a:lnTo>
                <a:lnTo>
                  <a:pt x="21600" y="27000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5498"/>
                </a:lnTo>
                <a:lnTo>
                  <a:pt x="20098" y="25498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>
            <a:off x="214282" y="2071678"/>
            <a:ext cx="4000528" cy="5000660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pic>
        <p:nvPicPr>
          <p:cNvPr id="7" name="Picture 1" descr="C:\Users\Галина\КЕЙС 2019-2020г\картинки-ноты - апрель 2020г\music_notes_PNG13.png"/>
          <p:cNvPicPr>
            <a:picLocks noChangeAspect="1" noChangeArrowheads="1"/>
          </p:cNvPicPr>
          <p:nvPr/>
        </p:nvPicPr>
        <p:blipFill>
          <a:blip r:embed="rId4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2500298" y="5500702"/>
            <a:ext cx="5959532" cy="1570999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71472" y="2500306"/>
            <a:ext cx="32861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 всех видов художественной деятельности театрализованная ближе ребенку,  в её основе лежит игра – неиссякаемый источник детского творчества, «основанная на действии, совершаемом самим ребенком,  связывает  его художественное творчество с личными переживаниями» (Л. С.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Выготский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[1]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скрипичный"/>
          <p:cNvPicPr>
            <a:picLocks noChangeAspect="1" noChangeArrowheads="1"/>
          </p:cNvPicPr>
          <p:nvPr/>
        </p:nvPicPr>
        <p:blipFill>
          <a:blip r:embed="rId2" cstate="print">
            <a:lum bright="52000" contrast="-46000"/>
          </a:blip>
          <a:srcRect/>
          <a:stretch>
            <a:fillRect/>
          </a:stretch>
        </p:blipFill>
        <p:spPr bwMode="auto">
          <a:xfrm>
            <a:off x="4211638" y="0"/>
            <a:ext cx="4932362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Галина\Downloads\emocii21-1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143504" y="2928934"/>
            <a:ext cx="3405118" cy="3143272"/>
          </a:xfrm>
          <a:prstGeom prst="rect">
            <a:avLst/>
          </a:prstGeom>
          <a:noFill/>
        </p:spPr>
      </p:pic>
      <p:sp>
        <p:nvSpPr>
          <p:cNvPr id="3080" name="AutoShape 17"/>
          <p:cNvSpPr>
            <a:spLocks noChangeArrowheads="1"/>
          </p:cNvSpPr>
          <p:nvPr/>
        </p:nvSpPr>
        <p:spPr bwMode="auto">
          <a:xfrm>
            <a:off x="261891" y="380175"/>
            <a:ext cx="4167233" cy="1928826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3082" name="AutoShape 12"/>
          <p:cNvSpPr>
            <a:spLocks noChangeArrowheads="1"/>
          </p:cNvSpPr>
          <p:nvPr/>
        </p:nvSpPr>
        <p:spPr bwMode="auto">
          <a:xfrm rot="21580293">
            <a:off x="4642781" y="2544418"/>
            <a:ext cx="4169607" cy="3956722"/>
          </a:xfrm>
          <a:custGeom>
            <a:avLst/>
            <a:gdLst>
              <a:gd name="T0" fmla="*/ 0 w 21600"/>
              <a:gd name="T1" fmla="*/ 1724 h 27603"/>
              <a:gd name="T2" fmla="*/ 150 w 21600"/>
              <a:gd name="T3" fmla="*/ 1724 h 27603"/>
              <a:gd name="T4" fmla="*/ 1080 w 21600"/>
              <a:gd name="T5" fmla="*/ 3449 h 27603"/>
              <a:gd name="T6" fmla="*/ 1080 w 21600"/>
              <a:gd name="T7" fmla="*/ 3257 h 27603"/>
              <a:gd name="T8" fmla="*/ 2159 w 21600"/>
              <a:gd name="T9" fmla="*/ 1724 h 27603"/>
              <a:gd name="T10" fmla="*/ 2009 w 21600"/>
              <a:gd name="T11" fmla="*/ 1724 h 27603"/>
              <a:gd name="T12" fmla="*/ 1080 w 21600"/>
              <a:gd name="T13" fmla="*/ 0 h 27603"/>
              <a:gd name="T14" fmla="*/ 1080 w 21600"/>
              <a:gd name="T15" fmla="*/ 192 h 276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1 w 21600"/>
              <a:gd name="T25" fmla="*/ 1921 h 27603"/>
              <a:gd name="T26" fmla="*/ 20099 w 21600"/>
              <a:gd name="T27" fmla="*/ 25682 h 276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603">
                <a:moveTo>
                  <a:pt x="0" y="0"/>
                </a:moveTo>
                <a:lnTo>
                  <a:pt x="0" y="27000"/>
                </a:lnTo>
                <a:lnTo>
                  <a:pt x="21600" y="27000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5498"/>
                </a:lnTo>
                <a:lnTo>
                  <a:pt x="20098" y="25498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571472" y="500042"/>
            <a:ext cx="3500462" cy="1668154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«Театрализованная</a:t>
            </a:r>
            <a:r>
              <a:rPr kumimoji="0" lang="ru-RU" sz="2800" b="1" i="0" u="none" strike="noStrike" kern="0" cap="none" spc="0" normalizeH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деятельность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детей в ДОУ</a:t>
            </a:r>
            <a:r>
              <a:rPr kumimoji="0" lang="ru-RU" sz="28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2800" b="1" i="0" u="none" strike="noStrike" kern="0" cap="none" spc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214942" y="1285860"/>
            <a:ext cx="3000396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Эмоции</a:t>
            </a: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4857752" y="428604"/>
            <a:ext cx="3571900" cy="1857388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3000372"/>
            <a:ext cx="32861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Эмоции – особый класс субъективных психологических состояний, отражающих в форме непосредственных переживаний, ощущений приятного или неприятного, отношения человека к миру и людям, процесс и результат его практической деятельности.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21580293">
            <a:off x="226268" y="2642975"/>
            <a:ext cx="4202658" cy="3932637"/>
          </a:xfrm>
          <a:custGeom>
            <a:avLst/>
            <a:gdLst>
              <a:gd name="T0" fmla="*/ 0 w 21600"/>
              <a:gd name="T1" fmla="*/ 1724 h 27603"/>
              <a:gd name="T2" fmla="*/ 150 w 21600"/>
              <a:gd name="T3" fmla="*/ 1724 h 27603"/>
              <a:gd name="T4" fmla="*/ 1080 w 21600"/>
              <a:gd name="T5" fmla="*/ 3449 h 27603"/>
              <a:gd name="T6" fmla="*/ 1080 w 21600"/>
              <a:gd name="T7" fmla="*/ 3257 h 27603"/>
              <a:gd name="T8" fmla="*/ 2159 w 21600"/>
              <a:gd name="T9" fmla="*/ 1724 h 27603"/>
              <a:gd name="T10" fmla="*/ 2009 w 21600"/>
              <a:gd name="T11" fmla="*/ 1724 h 27603"/>
              <a:gd name="T12" fmla="*/ 1080 w 21600"/>
              <a:gd name="T13" fmla="*/ 0 h 27603"/>
              <a:gd name="T14" fmla="*/ 1080 w 21600"/>
              <a:gd name="T15" fmla="*/ 192 h 276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1 w 21600"/>
              <a:gd name="T25" fmla="*/ 1921 h 27603"/>
              <a:gd name="T26" fmla="*/ 20099 w 21600"/>
              <a:gd name="T27" fmla="*/ 25682 h 276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603">
                <a:moveTo>
                  <a:pt x="0" y="0"/>
                </a:moveTo>
                <a:lnTo>
                  <a:pt x="0" y="27000"/>
                </a:lnTo>
                <a:lnTo>
                  <a:pt x="21600" y="27000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5498"/>
                </a:lnTo>
                <a:lnTo>
                  <a:pt x="20098" y="25498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pic>
        <p:nvPicPr>
          <p:cNvPr id="13" name="Picture 1" descr="C:\Users\Галина\КЕЙС 2019-2020г\картинки-ноты - апрель 2020г\music_notes_PNG13.png"/>
          <p:cNvPicPr>
            <a:picLocks noChangeAspect="1" noChangeArrowheads="1"/>
          </p:cNvPicPr>
          <p:nvPr/>
        </p:nvPicPr>
        <p:blipFill>
          <a:blip r:embed="rId4" cstate="print">
            <a:lum bright="40000" contrast="-40000"/>
          </a:blip>
          <a:srcRect/>
          <a:stretch>
            <a:fillRect/>
          </a:stretch>
        </p:blipFill>
        <p:spPr bwMode="auto">
          <a:xfrm rot="21258463">
            <a:off x="490635" y="1601227"/>
            <a:ext cx="6437242" cy="1570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78144873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скрипичный"/>
          <p:cNvPicPr>
            <a:picLocks noChangeAspect="1" noChangeArrowheads="1"/>
          </p:cNvPicPr>
          <p:nvPr/>
        </p:nvPicPr>
        <p:blipFill>
          <a:blip r:embed="rId2" cstate="print">
            <a:lum bright="52000" contrast="-46000"/>
          </a:blip>
          <a:srcRect/>
          <a:stretch>
            <a:fillRect/>
          </a:stretch>
        </p:blipFill>
        <p:spPr bwMode="auto">
          <a:xfrm>
            <a:off x="4211638" y="0"/>
            <a:ext cx="4932362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G:\3-3-КЛИМОВА\000-0-ТВОРЧЕСТВО 2020г\2-Театрал.деятельность\1-этюды-эмоции\эмоциональный уголок-2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714348" y="2714620"/>
            <a:ext cx="3714776" cy="3357586"/>
          </a:xfrm>
          <a:prstGeom prst="rect">
            <a:avLst/>
          </a:prstGeom>
          <a:noFill/>
        </p:spPr>
      </p:pic>
      <p:pic>
        <p:nvPicPr>
          <p:cNvPr id="4099" name="Picture 3" descr="C:\Users\Галина\Desktop\эмоциональный уголок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5286380" y="2571744"/>
            <a:ext cx="3214710" cy="3500462"/>
          </a:xfrm>
          <a:prstGeom prst="rect">
            <a:avLst/>
          </a:prstGeom>
          <a:noFill/>
        </p:spPr>
      </p:pic>
      <p:sp>
        <p:nvSpPr>
          <p:cNvPr id="3080" name="AutoShape 17"/>
          <p:cNvSpPr>
            <a:spLocks noChangeArrowheads="1"/>
          </p:cNvSpPr>
          <p:nvPr/>
        </p:nvSpPr>
        <p:spPr bwMode="auto">
          <a:xfrm>
            <a:off x="261891" y="380175"/>
            <a:ext cx="4667299" cy="1928826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3082" name="AutoShape 12"/>
          <p:cNvSpPr>
            <a:spLocks noChangeArrowheads="1"/>
          </p:cNvSpPr>
          <p:nvPr/>
        </p:nvSpPr>
        <p:spPr bwMode="auto">
          <a:xfrm rot="21580293">
            <a:off x="5144560" y="2500468"/>
            <a:ext cx="3667501" cy="3929025"/>
          </a:xfrm>
          <a:custGeom>
            <a:avLst/>
            <a:gdLst>
              <a:gd name="T0" fmla="*/ 0 w 21600"/>
              <a:gd name="T1" fmla="*/ 1724 h 27603"/>
              <a:gd name="T2" fmla="*/ 150 w 21600"/>
              <a:gd name="T3" fmla="*/ 1724 h 27603"/>
              <a:gd name="T4" fmla="*/ 1080 w 21600"/>
              <a:gd name="T5" fmla="*/ 3449 h 27603"/>
              <a:gd name="T6" fmla="*/ 1080 w 21600"/>
              <a:gd name="T7" fmla="*/ 3257 h 27603"/>
              <a:gd name="T8" fmla="*/ 2159 w 21600"/>
              <a:gd name="T9" fmla="*/ 1724 h 27603"/>
              <a:gd name="T10" fmla="*/ 2009 w 21600"/>
              <a:gd name="T11" fmla="*/ 1724 h 27603"/>
              <a:gd name="T12" fmla="*/ 1080 w 21600"/>
              <a:gd name="T13" fmla="*/ 0 h 27603"/>
              <a:gd name="T14" fmla="*/ 1080 w 21600"/>
              <a:gd name="T15" fmla="*/ 192 h 276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1 w 21600"/>
              <a:gd name="T25" fmla="*/ 1921 h 27603"/>
              <a:gd name="T26" fmla="*/ 20099 w 21600"/>
              <a:gd name="T27" fmla="*/ 25682 h 276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603">
                <a:moveTo>
                  <a:pt x="0" y="0"/>
                </a:moveTo>
                <a:lnTo>
                  <a:pt x="0" y="27000"/>
                </a:lnTo>
                <a:lnTo>
                  <a:pt x="21600" y="27000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5498"/>
                </a:lnTo>
                <a:lnTo>
                  <a:pt x="20098" y="25498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741536" y="488675"/>
            <a:ext cx="3687588" cy="1668154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«Театрализованная</a:t>
            </a:r>
            <a:r>
              <a:rPr kumimoji="0" lang="ru-RU" sz="2800" b="1" i="0" u="none" strike="noStrike" kern="0" cap="none" spc="0" normalizeH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деятельность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детей в ДОУ</a:t>
            </a:r>
            <a:r>
              <a:rPr kumimoji="0" lang="ru-RU" sz="28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2800" b="1" i="0" u="none" strike="noStrike" kern="0" cap="none" spc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auto">
          <a:xfrm>
            <a:off x="5072066" y="928670"/>
            <a:ext cx="3857652" cy="1357322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643570" y="1714488"/>
            <a:ext cx="3000396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Эмоциэмоциональный</a:t>
            </a: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уголок</a:t>
            </a: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 rot="21580293">
            <a:off x="225891" y="2429689"/>
            <a:ext cx="4559751" cy="4063296"/>
          </a:xfrm>
          <a:custGeom>
            <a:avLst/>
            <a:gdLst>
              <a:gd name="T0" fmla="*/ 0 w 21600"/>
              <a:gd name="T1" fmla="*/ 1724 h 27603"/>
              <a:gd name="T2" fmla="*/ 150 w 21600"/>
              <a:gd name="T3" fmla="*/ 1724 h 27603"/>
              <a:gd name="T4" fmla="*/ 1080 w 21600"/>
              <a:gd name="T5" fmla="*/ 3449 h 27603"/>
              <a:gd name="T6" fmla="*/ 1080 w 21600"/>
              <a:gd name="T7" fmla="*/ 3257 h 27603"/>
              <a:gd name="T8" fmla="*/ 2159 w 21600"/>
              <a:gd name="T9" fmla="*/ 1724 h 27603"/>
              <a:gd name="T10" fmla="*/ 2009 w 21600"/>
              <a:gd name="T11" fmla="*/ 1724 h 27603"/>
              <a:gd name="T12" fmla="*/ 1080 w 21600"/>
              <a:gd name="T13" fmla="*/ 0 h 27603"/>
              <a:gd name="T14" fmla="*/ 1080 w 21600"/>
              <a:gd name="T15" fmla="*/ 192 h 276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1 w 21600"/>
              <a:gd name="T25" fmla="*/ 1921 h 27603"/>
              <a:gd name="T26" fmla="*/ 20099 w 21600"/>
              <a:gd name="T27" fmla="*/ 25682 h 276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603">
                <a:moveTo>
                  <a:pt x="0" y="0"/>
                </a:moveTo>
                <a:lnTo>
                  <a:pt x="0" y="27000"/>
                </a:lnTo>
                <a:lnTo>
                  <a:pt x="21600" y="27000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5498"/>
                </a:lnTo>
                <a:lnTo>
                  <a:pt x="20098" y="25498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pic>
        <p:nvPicPr>
          <p:cNvPr id="7" name="Picture 1" descr="C:\Users\Галина\КЕЙС 2019-2020г\картинки-ноты - апрель 2020г\music_notes_PNG13.png"/>
          <p:cNvPicPr>
            <a:picLocks noChangeAspect="1" noChangeArrowheads="1"/>
          </p:cNvPicPr>
          <p:nvPr/>
        </p:nvPicPr>
        <p:blipFill>
          <a:blip r:embed="rId5" cstate="print">
            <a:lum bright="40000" contrast="-40000"/>
          </a:blip>
          <a:srcRect/>
          <a:stretch>
            <a:fillRect/>
          </a:stretch>
        </p:blipFill>
        <p:spPr bwMode="auto">
          <a:xfrm rot="2817030">
            <a:off x="1365060" y="3851564"/>
            <a:ext cx="6952028" cy="1570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78144873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скрипичный"/>
          <p:cNvPicPr>
            <a:picLocks noChangeAspect="1" noChangeArrowheads="1"/>
          </p:cNvPicPr>
          <p:nvPr/>
        </p:nvPicPr>
        <p:blipFill>
          <a:blip r:embed="rId2" cstate="print">
            <a:lum bright="52000"/>
          </a:blip>
          <a:srcRect/>
          <a:stretch>
            <a:fillRect/>
          </a:stretch>
        </p:blipFill>
        <p:spPr bwMode="auto">
          <a:xfrm>
            <a:off x="4211638" y="0"/>
            <a:ext cx="4932362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AutoShape 17"/>
          <p:cNvSpPr>
            <a:spLocks noChangeArrowheads="1"/>
          </p:cNvSpPr>
          <p:nvPr/>
        </p:nvSpPr>
        <p:spPr bwMode="auto">
          <a:xfrm>
            <a:off x="261891" y="380175"/>
            <a:ext cx="5159997" cy="1928826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3082" name="AutoShape 12"/>
          <p:cNvSpPr>
            <a:spLocks noChangeArrowheads="1"/>
          </p:cNvSpPr>
          <p:nvPr/>
        </p:nvSpPr>
        <p:spPr bwMode="auto">
          <a:xfrm rot="21580293">
            <a:off x="225503" y="2726431"/>
            <a:ext cx="4131540" cy="3926979"/>
          </a:xfrm>
          <a:custGeom>
            <a:avLst/>
            <a:gdLst>
              <a:gd name="T0" fmla="*/ 0 w 21600"/>
              <a:gd name="T1" fmla="*/ 1724 h 27603"/>
              <a:gd name="T2" fmla="*/ 150 w 21600"/>
              <a:gd name="T3" fmla="*/ 1724 h 27603"/>
              <a:gd name="T4" fmla="*/ 1080 w 21600"/>
              <a:gd name="T5" fmla="*/ 3449 h 27603"/>
              <a:gd name="T6" fmla="*/ 1080 w 21600"/>
              <a:gd name="T7" fmla="*/ 3257 h 27603"/>
              <a:gd name="T8" fmla="*/ 2159 w 21600"/>
              <a:gd name="T9" fmla="*/ 1724 h 27603"/>
              <a:gd name="T10" fmla="*/ 2009 w 21600"/>
              <a:gd name="T11" fmla="*/ 1724 h 27603"/>
              <a:gd name="T12" fmla="*/ 1080 w 21600"/>
              <a:gd name="T13" fmla="*/ 0 h 27603"/>
              <a:gd name="T14" fmla="*/ 1080 w 21600"/>
              <a:gd name="T15" fmla="*/ 192 h 276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1 w 21600"/>
              <a:gd name="T25" fmla="*/ 1921 h 27603"/>
              <a:gd name="T26" fmla="*/ 20099 w 21600"/>
              <a:gd name="T27" fmla="*/ 25682 h 276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603">
                <a:moveTo>
                  <a:pt x="0" y="0"/>
                </a:moveTo>
                <a:lnTo>
                  <a:pt x="0" y="27000"/>
                </a:lnTo>
                <a:lnTo>
                  <a:pt x="21600" y="27000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5498"/>
                </a:lnTo>
                <a:lnTo>
                  <a:pt x="20098" y="25498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741536" y="488675"/>
            <a:ext cx="4176464" cy="1668154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«Театрализованная</a:t>
            </a:r>
            <a:r>
              <a:rPr kumimoji="0" lang="ru-RU" sz="3200" b="1" i="0" u="none" strike="noStrike" kern="0" cap="none" spc="0" normalizeH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деятельность детей в ДОУ</a:t>
            </a:r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3200" b="1" i="0" u="none" strike="noStrike" kern="0" cap="none" spc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C:\Users\Галина\КЕЙС 2019-2020г\картинки-фото-ГЕРОИ\1382675961_s8mtznrage7ovcp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0"/>
            <a:ext cx="3000396" cy="271464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42910" y="3143248"/>
            <a:ext cx="32861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этом процессе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художественной деятельности и цель личного переживания дополняют друг друга и обеспечивают формирование думающего и чувствующего, любящего и активного человека, готового к творчеству в любой области.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21580293">
            <a:off x="4511781" y="2654170"/>
            <a:ext cx="4418162" cy="3926979"/>
          </a:xfrm>
          <a:custGeom>
            <a:avLst/>
            <a:gdLst>
              <a:gd name="T0" fmla="*/ 0 w 21600"/>
              <a:gd name="T1" fmla="*/ 1724 h 27603"/>
              <a:gd name="T2" fmla="*/ 150 w 21600"/>
              <a:gd name="T3" fmla="*/ 1724 h 27603"/>
              <a:gd name="T4" fmla="*/ 1080 w 21600"/>
              <a:gd name="T5" fmla="*/ 3449 h 27603"/>
              <a:gd name="T6" fmla="*/ 1080 w 21600"/>
              <a:gd name="T7" fmla="*/ 3257 h 27603"/>
              <a:gd name="T8" fmla="*/ 2159 w 21600"/>
              <a:gd name="T9" fmla="*/ 1724 h 27603"/>
              <a:gd name="T10" fmla="*/ 2009 w 21600"/>
              <a:gd name="T11" fmla="*/ 1724 h 27603"/>
              <a:gd name="T12" fmla="*/ 1080 w 21600"/>
              <a:gd name="T13" fmla="*/ 0 h 27603"/>
              <a:gd name="T14" fmla="*/ 1080 w 21600"/>
              <a:gd name="T15" fmla="*/ 192 h 276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1 w 21600"/>
              <a:gd name="T25" fmla="*/ 1921 h 27603"/>
              <a:gd name="T26" fmla="*/ 20099 w 21600"/>
              <a:gd name="T27" fmla="*/ 25682 h 276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603">
                <a:moveTo>
                  <a:pt x="0" y="0"/>
                </a:moveTo>
                <a:lnTo>
                  <a:pt x="0" y="27000"/>
                </a:lnTo>
                <a:lnTo>
                  <a:pt x="21600" y="27000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5498"/>
                </a:lnTo>
                <a:lnTo>
                  <a:pt x="20098" y="25498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pic>
        <p:nvPicPr>
          <p:cNvPr id="7" name="Picture 1" descr="C:\Users\Галина\КЕЙС 2019-2020г\картинки-ноты - апрель 2020г\music_notes_PNG13.png"/>
          <p:cNvPicPr>
            <a:picLocks noChangeAspect="1" noChangeArrowheads="1"/>
          </p:cNvPicPr>
          <p:nvPr/>
        </p:nvPicPr>
        <p:blipFill>
          <a:blip r:embed="rId4" cstate="print">
            <a:lum bright="40000" contrast="-40000"/>
          </a:blip>
          <a:srcRect/>
          <a:stretch>
            <a:fillRect/>
          </a:stretch>
        </p:blipFill>
        <p:spPr bwMode="auto">
          <a:xfrm rot="509276" flipH="1">
            <a:off x="356354" y="5531146"/>
            <a:ext cx="8273005" cy="1570999"/>
          </a:xfrm>
          <a:prstGeom prst="rect">
            <a:avLst/>
          </a:prstGeom>
          <a:noFill/>
        </p:spPr>
      </p:pic>
      <p:pic>
        <p:nvPicPr>
          <p:cNvPr id="1026" name="Picture 2" descr="G:\3-3-КЛИМОВА\000-0-ТВОРЧЕСТВО 2020г\2-Театрал.деятельность\3-игры-драматизации\6 (1)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4857752" y="3000372"/>
            <a:ext cx="3643338" cy="3214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78144873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скрипичный"/>
          <p:cNvPicPr>
            <a:picLocks noChangeAspect="1" noChangeArrowheads="1"/>
          </p:cNvPicPr>
          <p:nvPr/>
        </p:nvPicPr>
        <p:blipFill>
          <a:blip r:embed="rId2" cstate="print">
            <a:lum bright="52000" contrast="-46000"/>
          </a:blip>
          <a:srcRect/>
          <a:stretch>
            <a:fillRect/>
          </a:stretch>
        </p:blipFill>
        <p:spPr bwMode="auto">
          <a:xfrm>
            <a:off x="4211638" y="0"/>
            <a:ext cx="4932362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C:\Users\Галина\Desktop\scre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500306"/>
            <a:ext cx="3809995" cy="3214710"/>
          </a:xfrm>
          <a:prstGeom prst="rect">
            <a:avLst/>
          </a:prstGeom>
          <a:noFill/>
        </p:spPr>
      </p:pic>
      <p:pic>
        <p:nvPicPr>
          <p:cNvPr id="7" name="Picture 1" descr="C:\Users\Галина\КЕЙС 2019-2020г\картинки-ноты - апрель 2020г\music_notes_PNG13.png"/>
          <p:cNvPicPr>
            <a:picLocks noChangeAspect="1" noChangeArrowheads="1"/>
          </p:cNvPicPr>
          <p:nvPr/>
        </p:nvPicPr>
        <p:blipFill>
          <a:blip r:embed="rId4" cstate="print">
            <a:lum bright="40000" contrast="-40000"/>
          </a:blip>
          <a:srcRect/>
          <a:stretch>
            <a:fillRect/>
          </a:stretch>
        </p:blipFill>
        <p:spPr bwMode="auto">
          <a:xfrm rot="12651741" flipH="1">
            <a:off x="3295767" y="4852216"/>
            <a:ext cx="5072098" cy="2017716"/>
          </a:xfrm>
          <a:prstGeom prst="rect">
            <a:avLst/>
          </a:prstGeom>
          <a:noFill/>
        </p:spPr>
      </p:pic>
      <p:sp>
        <p:nvSpPr>
          <p:cNvPr id="3082" name="AutoShape 12"/>
          <p:cNvSpPr>
            <a:spLocks noChangeArrowheads="1"/>
          </p:cNvSpPr>
          <p:nvPr/>
        </p:nvSpPr>
        <p:spPr bwMode="auto">
          <a:xfrm rot="21580293">
            <a:off x="226493" y="2155944"/>
            <a:ext cx="4487863" cy="4273179"/>
          </a:xfrm>
          <a:custGeom>
            <a:avLst/>
            <a:gdLst>
              <a:gd name="T0" fmla="*/ 0 w 21600"/>
              <a:gd name="T1" fmla="*/ 1724 h 27603"/>
              <a:gd name="T2" fmla="*/ 150 w 21600"/>
              <a:gd name="T3" fmla="*/ 1724 h 27603"/>
              <a:gd name="T4" fmla="*/ 1080 w 21600"/>
              <a:gd name="T5" fmla="*/ 3449 h 27603"/>
              <a:gd name="T6" fmla="*/ 1080 w 21600"/>
              <a:gd name="T7" fmla="*/ 3257 h 27603"/>
              <a:gd name="T8" fmla="*/ 2159 w 21600"/>
              <a:gd name="T9" fmla="*/ 1724 h 27603"/>
              <a:gd name="T10" fmla="*/ 2009 w 21600"/>
              <a:gd name="T11" fmla="*/ 1724 h 27603"/>
              <a:gd name="T12" fmla="*/ 1080 w 21600"/>
              <a:gd name="T13" fmla="*/ 0 h 27603"/>
              <a:gd name="T14" fmla="*/ 1080 w 21600"/>
              <a:gd name="T15" fmla="*/ 192 h 276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1 w 21600"/>
              <a:gd name="T25" fmla="*/ 1921 h 27603"/>
              <a:gd name="T26" fmla="*/ 20099 w 21600"/>
              <a:gd name="T27" fmla="*/ 25682 h 276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603">
                <a:moveTo>
                  <a:pt x="0" y="0"/>
                </a:moveTo>
                <a:lnTo>
                  <a:pt x="0" y="27000"/>
                </a:lnTo>
                <a:lnTo>
                  <a:pt x="21600" y="27000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5498"/>
                </a:lnTo>
                <a:lnTo>
                  <a:pt x="20098" y="25498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857224" y="357166"/>
            <a:ext cx="4857784" cy="1357322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«Музыкально-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развивающая</a:t>
            </a:r>
            <a:r>
              <a:rPr kumimoji="0" lang="ru-RU" sz="3200" b="1" i="0" u="none" strike="noStrike" kern="0" cap="none" spc="0" normalizeH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среда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 ДОУ</a:t>
            </a:r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3200" b="1" i="0" u="none" strike="noStrike" kern="0" cap="none" spc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80" name="AutoShape 17"/>
          <p:cNvSpPr>
            <a:spLocks noChangeArrowheads="1"/>
          </p:cNvSpPr>
          <p:nvPr/>
        </p:nvSpPr>
        <p:spPr bwMode="auto">
          <a:xfrm>
            <a:off x="500034" y="214290"/>
            <a:ext cx="5572164" cy="2000264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2571744"/>
            <a:ext cx="35719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Помогает развивать в ребенке:</a:t>
            </a:r>
          </a:p>
          <a:p>
            <a:pPr indent="268288" algn="ctr">
              <a:buFont typeface="Wingdings" pitchFamily="2" charset="2"/>
              <a:buChar char="§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творческое воображение;</a:t>
            </a:r>
          </a:p>
          <a:p>
            <a:pPr indent="268288" algn="ctr">
              <a:buFont typeface="Wingdings" pitchFamily="2" charset="2"/>
              <a:buChar char="§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творческую активность;</a:t>
            </a:r>
          </a:p>
          <a:p>
            <a:pPr indent="268288" algn="ctr">
              <a:buFont typeface="Wingdings" pitchFamily="2" charset="2"/>
              <a:buChar char="§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исполнительскую и творческую деятельность;</a:t>
            </a:r>
          </a:p>
          <a:p>
            <a:pPr indent="268288" algn="ctr">
              <a:buFont typeface="Wingdings" pitchFamily="2" charset="2"/>
              <a:buChar char="§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природную музыкальность, спонтанность творческого поведения;</a:t>
            </a:r>
          </a:p>
          <a:p>
            <a:pPr indent="268288" algn="ctr">
              <a:buFont typeface="Wingdings" pitchFamily="2" charset="2"/>
              <a:buChar char="§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ритмопластику, певческую импровизацию, музицировании;</a:t>
            </a:r>
          </a:p>
          <a:p>
            <a:pPr indent="268288" algn="ctr">
              <a:buFont typeface="Wingdings" pitchFamily="2" charset="2"/>
              <a:buChar char="§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творческое мышление.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 rot="21580293">
            <a:off x="5009982" y="2511540"/>
            <a:ext cx="3928507" cy="3274700"/>
          </a:xfrm>
          <a:custGeom>
            <a:avLst/>
            <a:gdLst>
              <a:gd name="T0" fmla="*/ 0 w 21600"/>
              <a:gd name="T1" fmla="*/ 1724 h 27603"/>
              <a:gd name="T2" fmla="*/ 150 w 21600"/>
              <a:gd name="T3" fmla="*/ 1724 h 27603"/>
              <a:gd name="T4" fmla="*/ 1080 w 21600"/>
              <a:gd name="T5" fmla="*/ 3449 h 27603"/>
              <a:gd name="T6" fmla="*/ 1080 w 21600"/>
              <a:gd name="T7" fmla="*/ 3257 h 27603"/>
              <a:gd name="T8" fmla="*/ 2159 w 21600"/>
              <a:gd name="T9" fmla="*/ 1724 h 27603"/>
              <a:gd name="T10" fmla="*/ 2009 w 21600"/>
              <a:gd name="T11" fmla="*/ 1724 h 27603"/>
              <a:gd name="T12" fmla="*/ 1080 w 21600"/>
              <a:gd name="T13" fmla="*/ 0 h 27603"/>
              <a:gd name="T14" fmla="*/ 1080 w 21600"/>
              <a:gd name="T15" fmla="*/ 192 h 276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1 w 21600"/>
              <a:gd name="T25" fmla="*/ 1921 h 27603"/>
              <a:gd name="T26" fmla="*/ 20099 w 21600"/>
              <a:gd name="T27" fmla="*/ 25682 h 276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603">
                <a:moveTo>
                  <a:pt x="0" y="0"/>
                </a:moveTo>
                <a:lnTo>
                  <a:pt x="0" y="27000"/>
                </a:lnTo>
                <a:lnTo>
                  <a:pt x="21600" y="27000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5498"/>
                </a:lnTo>
                <a:lnTo>
                  <a:pt x="20098" y="25498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скрипичный"/>
          <p:cNvPicPr>
            <a:picLocks noChangeAspect="1" noChangeArrowheads="1"/>
          </p:cNvPicPr>
          <p:nvPr/>
        </p:nvPicPr>
        <p:blipFill>
          <a:blip r:embed="rId2" cstate="print">
            <a:lum bright="52000" contrast="-46000"/>
          </a:blip>
          <a:srcRect/>
          <a:stretch>
            <a:fillRect/>
          </a:stretch>
        </p:blipFill>
        <p:spPr bwMode="auto">
          <a:xfrm>
            <a:off x="4211638" y="0"/>
            <a:ext cx="4932362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G:\3-3-КЛИМОВА\000-0-ТВОРЧЕСТВО 2020г\2-Театрал.деятельность\2-образные движения\beast-costum1-e15101290411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571744"/>
            <a:ext cx="4101070" cy="3571900"/>
          </a:xfrm>
          <a:prstGeom prst="rect">
            <a:avLst/>
          </a:prstGeom>
          <a:noFill/>
        </p:spPr>
      </p:pic>
      <p:sp>
        <p:nvSpPr>
          <p:cNvPr id="3080" name="AutoShape 17"/>
          <p:cNvSpPr>
            <a:spLocks noChangeArrowheads="1"/>
          </p:cNvSpPr>
          <p:nvPr/>
        </p:nvSpPr>
        <p:spPr bwMode="auto">
          <a:xfrm>
            <a:off x="261891" y="380175"/>
            <a:ext cx="5159997" cy="1928826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3082" name="AutoShape 12"/>
          <p:cNvSpPr>
            <a:spLocks noChangeArrowheads="1"/>
          </p:cNvSpPr>
          <p:nvPr/>
        </p:nvSpPr>
        <p:spPr bwMode="auto">
          <a:xfrm rot="21580293">
            <a:off x="3869436" y="2300051"/>
            <a:ext cx="4916524" cy="4136375"/>
          </a:xfrm>
          <a:custGeom>
            <a:avLst/>
            <a:gdLst>
              <a:gd name="T0" fmla="*/ 0 w 21600"/>
              <a:gd name="T1" fmla="*/ 1724 h 27603"/>
              <a:gd name="T2" fmla="*/ 150 w 21600"/>
              <a:gd name="T3" fmla="*/ 1724 h 27603"/>
              <a:gd name="T4" fmla="*/ 1080 w 21600"/>
              <a:gd name="T5" fmla="*/ 3449 h 27603"/>
              <a:gd name="T6" fmla="*/ 1080 w 21600"/>
              <a:gd name="T7" fmla="*/ 3257 h 27603"/>
              <a:gd name="T8" fmla="*/ 2159 w 21600"/>
              <a:gd name="T9" fmla="*/ 1724 h 27603"/>
              <a:gd name="T10" fmla="*/ 2009 w 21600"/>
              <a:gd name="T11" fmla="*/ 1724 h 27603"/>
              <a:gd name="T12" fmla="*/ 1080 w 21600"/>
              <a:gd name="T13" fmla="*/ 0 h 27603"/>
              <a:gd name="T14" fmla="*/ 1080 w 21600"/>
              <a:gd name="T15" fmla="*/ 192 h 276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1 w 21600"/>
              <a:gd name="T25" fmla="*/ 1921 h 27603"/>
              <a:gd name="T26" fmla="*/ 20099 w 21600"/>
              <a:gd name="T27" fmla="*/ 25682 h 276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603">
                <a:moveTo>
                  <a:pt x="0" y="0"/>
                </a:moveTo>
                <a:lnTo>
                  <a:pt x="0" y="27000"/>
                </a:lnTo>
                <a:lnTo>
                  <a:pt x="21600" y="27000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5498"/>
                </a:lnTo>
                <a:lnTo>
                  <a:pt x="20098" y="25498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741536" y="488675"/>
            <a:ext cx="4176464" cy="1668154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«Театрализованная</a:t>
            </a:r>
            <a:r>
              <a:rPr kumimoji="0" lang="ru-RU" sz="3200" b="1" i="0" u="none" strike="noStrike" kern="0" cap="none" spc="0" normalizeH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деятельность детей в ДОУ</a:t>
            </a:r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3200" b="1" i="0" u="none" strike="noStrike" kern="0" cap="none" spc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715008" y="1643050"/>
            <a:ext cx="3000396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Образные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движения</a:t>
            </a: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5643570" y="785794"/>
            <a:ext cx="3214710" cy="1500198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 rot="21580293">
            <a:off x="297952" y="2295344"/>
            <a:ext cx="3275118" cy="4276854"/>
          </a:xfrm>
          <a:custGeom>
            <a:avLst/>
            <a:gdLst>
              <a:gd name="T0" fmla="*/ 0 w 21600"/>
              <a:gd name="T1" fmla="*/ 1724 h 27603"/>
              <a:gd name="T2" fmla="*/ 150 w 21600"/>
              <a:gd name="T3" fmla="*/ 1724 h 27603"/>
              <a:gd name="T4" fmla="*/ 1080 w 21600"/>
              <a:gd name="T5" fmla="*/ 3449 h 27603"/>
              <a:gd name="T6" fmla="*/ 1080 w 21600"/>
              <a:gd name="T7" fmla="*/ 3257 h 27603"/>
              <a:gd name="T8" fmla="*/ 2159 w 21600"/>
              <a:gd name="T9" fmla="*/ 1724 h 27603"/>
              <a:gd name="T10" fmla="*/ 2009 w 21600"/>
              <a:gd name="T11" fmla="*/ 1724 h 27603"/>
              <a:gd name="T12" fmla="*/ 1080 w 21600"/>
              <a:gd name="T13" fmla="*/ 0 h 27603"/>
              <a:gd name="T14" fmla="*/ 1080 w 21600"/>
              <a:gd name="T15" fmla="*/ 192 h 276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1 w 21600"/>
              <a:gd name="T25" fmla="*/ 1921 h 27603"/>
              <a:gd name="T26" fmla="*/ 20099 w 21600"/>
              <a:gd name="T27" fmla="*/ 25682 h 276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603">
                <a:moveTo>
                  <a:pt x="0" y="0"/>
                </a:moveTo>
                <a:lnTo>
                  <a:pt x="0" y="27000"/>
                </a:lnTo>
                <a:lnTo>
                  <a:pt x="21600" y="27000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5498"/>
                </a:lnTo>
                <a:lnTo>
                  <a:pt x="20098" y="25498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2714620"/>
            <a:ext cx="264320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Театрализованная деятельность тесно связана со всеми видами музыкальной деятельности. Образным движениям дети обучаются с раннего детства: она опробированна и систематизирована по возрастным особенностям детей.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 descr="C:\Users\Галина\КЕЙС 2019-2020г\картинки-ноты - апрель 2020г\music_notes_PNG13.png"/>
          <p:cNvPicPr>
            <a:picLocks noChangeAspect="1" noChangeArrowheads="1"/>
          </p:cNvPicPr>
          <p:nvPr/>
        </p:nvPicPr>
        <p:blipFill>
          <a:blip r:embed="rId4" cstate="print">
            <a:lum bright="40000" contrast="-40000"/>
          </a:blip>
          <a:srcRect/>
          <a:stretch>
            <a:fillRect/>
          </a:stretch>
        </p:blipFill>
        <p:spPr bwMode="auto">
          <a:xfrm rot="4035660">
            <a:off x="1520433" y="4080073"/>
            <a:ext cx="4391834" cy="1570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78144873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скрипичный"/>
          <p:cNvPicPr>
            <a:picLocks noChangeAspect="1" noChangeArrowheads="1"/>
          </p:cNvPicPr>
          <p:nvPr/>
        </p:nvPicPr>
        <p:blipFill>
          <a:blip r:embed="rId2" cstate="print">
            <a:lum bright="52000" contrast="-46000"/>
          </a:blip>
          <a:srcRect/>
          <a:stretch>
            <a:fillRect/>
          </a:stretch>
        </p:blipFill>
        <p:spPr bwMode="auto">
          <a:xfrm>
            <a:off x="4211638" y="0"/>
            <a:ext cx="4932362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G:\3-3-КЛИМОВА\000-0-ТВОРЧЕСТВО 2020г\2-Театрал.деятельность\2-образные движения\59f86f447849f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286248" y="2571744"/>
            <a:ext cx="4143404" cy="3857652"/>
          </a:xfrm>
          <a:prstGeom prst="rect">
            <a:avLst/>
          </a:prstGeom>
          <a:noFill/>
        </p:spPr>
      </p:pic>
      <p:sp>
        <p:nvSpPr>
          <p:cNvPr id="3080" name="AutoShape 17"/>
          <p:cNvSpPr>
            <a:spLocks noChangeArrowheads="1"/>
          </p:cNvSpPr>
          <p:nvPr/>
        </p:nvSpPr>
        <p:spPr bwMode="auto">
          <a:xfrm>
            <a:off x="261891" y="380175"/>
            <a:ext cx="5159997" cy="1928826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3082" name="AutoShape 12"/>
          <p:cNvSpPr>
            <a:spLocks noChangeArrowheads="1"/>
          </p:cNvSpPr>
          <p:nvPr/>
        </p:nvSpPr>
        <p:spPr bwMode="auto">
          <a:xfrm rot="21580293">
            <a:off x="3870661" y="2285584"/>
            <a:ext cx="4986733" cy="4564153"/>
          </a:xfrm>
          <a:custGeom>
            <a:avLst/>
            <a:gdLst>
              <a:gd name="T0" fmla="*/ 0 w 21600"/>
              <a:gd name="T1" fmla="*/ 1724 h 27603"/>
              <a:gd name="T2" fmla="*/ 150 w 21600"/>
              <a:gd name="T3" fmla="*/ 1724 h 27603"/>
              <a:gd name="T4" fmla="*/ 1080 w 21600"/>
              <a:gd name="T5" fmla="*/ 3449 h 27603"/>
              <a:gd name="T6" fmla="*/ 1080 w 21600"/>
              <a:gd name="T7" fmla="*/ 3257 h 27603"/>
              <a:gd name="T8" fmla="*/ 2159 w 21600"/>
              <a:gd name="T9" fmla="*/ 1724 h 27603"/>
              <a:gd name="T10" fmla="*/ 2009 w 21600"/>
              <a:gd name="T11" fmla="*/ 1724 h 27603"/>
              <a:gd name="T12" fmla="*/ 1080 w 21600"/>
              <a:gd name="T13" fmla="*/ 0 h 27603"/>
              <a:gd name="T14" fmla="*/ 1080 w 21600"/>
              <a:gd name="T15" fmla="*/ 192 h 276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1 w 21600"/>
              <a:gd name="T25" fmla="*/ 1921 h 27603"/>
              <a:gd name="T26" fmla="*/ 20099 w 21600"/>
              <a:gd name="T27" fmla="*/ 25682 h 276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603">
                <a:moveTo>
                  <a:pt x="0" y="0"/>
                </a:moveTo>
                <a:lnTo>
                  <a:pt x="0" y="27000"/>
                </a:lnTo>
                <a:lnTo>
                  <a:pt x="21600" y="27000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5498"/>
                </a:lnTo>
                <a:lnTo>
                  <a:pt x="20098" y="25498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741536" y="488675"/>
            <a:ext cx="4176464" cy="1668154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«Театрализованная</a:t>
            </a:r>
            <a:r>
              <a:rPr kumimoji="0" lang="ru-RU" sz="3200" b="1" i="0" u="none" strike="noStrike" kern="0" cap="none" spc="0" normalizeH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деятельность детей в ДОУ</a:t>
            </a:r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3200" b="1" i="0" u="none" strike="noStrike" kern="0" cap="none" spc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5643570" y="785794"/>
            <a:ext cx="3214710" cy="1500198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929322" y="1785926"/>
            <a:ext cx="3000396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Образные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движения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21580293">
            <a:off x="298770" y="2296978"/>
            <a:ext cx="3273925" cy="4562172"/>
          </a:xfrm>
          <a:custGeom>
            <a:avLst/>
            <a:gdLst>
              <a:gd name="T0" fmla="*/ 0 w 21600"/>
              <a:gd name="T1" fmla="*/ 1724 h 27603"/>
              <a:gd name="T2" fmla="*/ 150 w 21600"/>
              <a:gd name="T3" fmla="*/ 1724 h 27603"/>
              <a:gd name="T4" fmla="*/ 1080 w 21600"/>
              <a:gd name="T5" fmla="*/ 3449 h 27603"/>
              <a:gd name="T6" fmla="*/ 1080 w 21600"/>
              <a:gd name="T7" fmla="*/ 3257 h 27603"/>
              <a:gd name="T8" fmla="*/ 2159 w 21600"/>
              <a:gd name="T9" fmla="*/ 1724 h 27603"/>
              <a:gd name="T10" fmla="*/ 2009 w 21600"/>
              <a:gd name="T11" fmla="*/ 1724 h 27603"/>
              <a:gd name="T12" fmla="*/ 1080 w 21600"/>
              <a:gd name="T13" fmla="*/ 0 h 27603"/>
              <a:gd name="T14" fmla="*/ 1080 w 21600"/>
              <a:gd name="T15" fmla="*/ 192 h 276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1 w 21600"/>
              <a:gd name="T25" fmla="*/ 1921 h 27603"/>
              <a:gd name="T26" fmla="*/ 20099 w 21600"/>
              <a:gd name="T27" fmla="*/ 25682 h 276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603">
                <a:moveTo>
                  <a:pt x="0" y="0"/>
                </a:moveTo>
                <a:lnTo>
                  <a:pt x="0" y="27000"/>
                </a:lnTo>
                <a:lnTo>
                  <a:pt x="21600" y="27000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5498"/>
                </a:lnTo>
                <a:lnTo>
                  <a:pt x="20098" y="25498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2643182"/>
            <a:ext cx="28575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Наличие в ДОУ определенных условий позволяют ребенку  самостоятельно инсценировать песни, хороводы, создавать игровые образы с помощью движений, мимики и других средств выразительности. Наличие костюмов и атрибутов усиливает желание творчества.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 descr="C:\Users\Галина\КЕЙС 2019-2020г\картинки-ноты - апрель 2020г\music_notes_PNG13.png"/>
          <p:cNvPicPr>
            <a:picLocks noChangeAspect="1" noChangeArrowheads="1"/>
          </p:cNvPicPr>
          <p:nvPr/>
        </p:nvPicPr>
        <p:blipFill>
          <a:blip r:embed="rId4" cstate="print">
            <a:lum bright="40000" contrast="-40000"/>
          </a:blip>
          <a:srcRect/>
          <a:stretch>
            <a:fillRect/>
          </a:stretch>
        </p:blipFill>
        <p:spPr bwMode="auto">
          <a:xfrm rot="3764277">
            <a:off x="1012189" y="5366332"/>
            <a:ext cx="5959532" cy="1570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78144873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скрипичный"/>
          <p:cNvPicPr>
            <a:picLocks noChangeAspect="1" noChangeArrowheads="1"/>
          </p:cNvPicPr>
          <p:nvPr/>
        </p:nvPicPr>
        <p:blipFill>
          <a:blip r:embed="rId2" cstate="print">
            <a:lum bright="52000" contrast="-46000"/>
          </a:blip>
          <a:srcRect/>
          <a:stretch>
            <a:fillRect/>
          </a:stretch>
        </p:blipFill>
        <p:spPr bwMode="auto">
          <a:xfrm>
            <a:off x="4211638" y="0"/>
            <a:ext cx="4932362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Галина\Downloads\hello_html_274624fb.jpg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</a:blip>
          <a:srcRect/>
          <a:stretch>
            <a:fillRect/>
          </a:stretch>
        </p:blipFill>
        <p:spPr bwMode="auto">
          <a:xfrm>
            <a:off x="4500562" y="2571744"/>
            <a:ext cx="3857652" cy="3357586"/>
          </a:xfrm>
          <a:prstGeom prst="rect">
            <a:avLst/>
          </a:prstGeom>
          <a:noFill/>
        </p:spPr>
      </p:pic>
      <p:sp>
        <p:nvSpPr>
          <p:cNvPr id="3080" name="AutoShape 17"/>
          <p:cNvSpPr>
            <a:spLocks noChangeArrowheads="1"/>
          </p:cNvSpPr>
          <p:nvPr/>
        </p:nvSpPr>
        <p:spPr bwMode="auto">
          <a:xfrm>
            <a:off x="261891" y="380175"/>
            <a:ext cx="5159997" cy="1928826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3082" name="AutoShape 12"/>
          <p:cNvSpPr>
            <a:spLocks noChangeArrowheads="1"/>
          </p:cNvSpPr>
          <p:nvPr/>
        </p:nvSpPr>
        <p:spPr bwMode="auto">
          <a:xfrm rot="21580293">
            <a:off x="4226419" y="2299136"/>
            <a:ext cx="4597408" cy="4063296"/>
          </a:xfrm>
          <a:custGeom>
            <a:avLst/>
            <a:gdLst>
              <a:gd name="T0" fmla="*/ 0 w 21600"/>
              <a:gd name="T1" fmla="*/ 1724 h 27603"/>
              <a:gd name="T2" fmla="*/ 150 w 21600"/>
              <a:gd name="T3" fmla="*/ 1724 h 27603"/>
              <a:gd name="T4" fmla="*/ 1080 w 21600"/>
              <a:gd name="T5" fmla="*/ 3449 h 27603"/>
              <a:gd name="T6" fmla="*/ 1080 w 21600"/>
              <a:gd name="T7" fmla="*/ 3257 h 27603"/>
              <a:gd name="T8" fmla="*/ 2159 w 21600"/>
              <a:gd name="T9" fmla="*/ 1724 h 27603"/>
              <a:gd name="T10" fmla="*/ 2009 w 21600"/>
              <a:gd name="T11" fmla="*/ 1724 h 27603"/>
              <a:gd name="T12" fmla="*/ 1080 w 21600"/>
              <a:gd name="T13" fmla="*/ 0 h 27603"/>
              <a:gd name="T14" fmla="*/ 1080 w 21600"/>
              <a:gd name="T15" fmla="*/ 192 h 276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1 w 21600"/>
              <a:gd name="T25" fmla="*/ 1921 h 27603"/>
              <a:gd name="T26" fmla="*/ 20099 w 21600"/>
              <a:gd name="T27" fmla="*/ 25682 h 276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603">
                <a:moveTo>
                  <a:pt x="0" y="0"/>
                </a:moveTo>
                <a:lnTo>
                  <a:pt x="0" y="27000"/>
                </a:lnTo>
                <a:lnTo>
                  <a:pt x="21600" y="27000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5498"/>
                </a:lnTo>
                <a:lnTo>
                  <a:pt x="20098" y="25498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741536" y="488675"/>
            <a:ext cx="4176464" cy="1668154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«Театрализованная</a:t>
            </a:r>
            <a:r>
              <a:rPr kumimoji="0" lang="ru-RU" sz="3200" b="1" i="0" u="none" strike="noStrike" kern="0" cap="none" spc="0" normalizeH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деятельность детей в ДОУ</a:t>
            </a:r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3200" b="1" i="0" u="none" strike="noStrike" kern="0" cap="none" spc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857884" y="1714488"/>
            <a:ext cx="3000396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драматизации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3071810"/>
            <a:ext cx="33575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Игры-драматизации с включенным в них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музыкальным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алгоритмом, обогащают детское творчество. Инсценированные сказки способствуют сплочению, дружбе, дети приобретают новые знания и умения.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21580293">
            <a:off x="223434" y="2796851"/>
            <a:ext cx="3774766" cy="3204075"/>
          </a:xfrm>
          <a:custGeom>
            <a:avLst/>
            <a:gdLst>
              <a:gd name="T0" fmla="*/ 0 w 21600"/>
              <a:gd name="T1" fmla="*/ 1724 h 27603"/>
              <a:gd name="T2" fmla="*/ 150 w 21600"/>
              <a:gd name="T3" fmla="*/ 1724 h 27603"/>
              <a:gd name="T4" fmla="*/ 1080 w 21600"/>
              <a:gd name="T5" fmla="*/ 3449 h 27603"/>
              <a:gd name="T6" fmla="*/ 1080 w 21600"/>
              <a:gd name="T7" fmla="*/ 3257 h 27603"/>
              <a:gd name="T8" fmla="*/ 2159 w 21600"/>
              <a:gd name="T9" fmla="*/ 1724 h 27603"/>
              <a:gd name="T10" fmla="*/ 2009 w 21600"/>
              <a:gd name="T11" fmla="*/ 1724 h 27603"/>
              <a:gd name="T12" fmla="*/ 1080 w 21600"/>
              <a:gd name="T13" fmla="*/ 0 h 27603"/>
              <a:gd name="T14" fmla="*/ 1080 w 21600"/>
              <a:gd name="T15" fmla="*/ 192 h 276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1 w 21600"/>
              <a:gd name="T25" fmla="*/ 1921 h 27603"/>
              <a:gd name="T26" fmla="*/ 20099 w 21600"/>
              <a:gd name="T27" fmla="*/ 25682 h 276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603">
                <a:moveTo>
                  <a:pt x="0" y="0"/>
                </a:moveTo>
                <a:lnTo>
                  <a:pt x="0" y="27000"/>
                </a:lnTo>
                <a:lnTo>
                  <a:pt x="21600" y="27000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5498"/>
                </a:lnTo>
                <a:lnTo>
                  <a:pt x="20098" y="25498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pic>
        <p:nvPicPr>
          <p:cNvPr id="7" name="Picture 1" descr="C:\Users\Галина\КЕЙС 2019-2020г\картинки-ноты - апрель 2020г\music_notes_PNG13.png"/>
          <p:cNvPicPr>
            <a:picLocks noChangeAspect="1" noChangeArrowheads="1"/>
          </p:cNvPicPr>
          <p:nvPr/>
        </p:nvPicPr>
        <p:blipFill>
          <a:blip r:embed="rId4" cstate="print">
            <a:lum bright="40000" contrast="-40000"/>
          </a:blip>
          <a:srcRect/>
          <a:stretch>
            <a:fillRect/>
          </a:stretch>
        </p:blipFill>
        <p:spPr bwMode="auto">
          <a:xfrm rot="295264">
            <a:off x="858069" y="5653709"/>
            <a:ext cx="7518531" cy="1491334"/>
          </a:xfrm>
          <a:prstGeom prst="rect">
            <a:avLst/>
          </a:prstGeom>
          <a:noFill/>
        </p:spPr>
      </p:pic>
      <p:sp>
        <p:nvSpPr>
          <p:cNvPr id="12" name="AutoShape 17"/>
          <p:cNvSpPr>
            <a:spLocks noChangeArrowheads="1"/>
          </p:cNvSpPr>
          <p:nvPr/>
        </p:nvSpPr>
        <p:spPr bwMode="auto">
          <a:xfrm>
            <a:off x="5643570" y="785794"/>
            <a:ext cx="3214710" cy="1500198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8144873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скрипичный"/>
          <p:cNvPicPr>
            <a:picLocks noChangeAspect="1" noChangeArrowheads="1"/>
          </p:cNvPicPr>
          <p:nvPr/>
        </p:nvPicPr>
        <p:blipFill>
          <a:blip r:embed="rId2" cstate="print">
            <a:lum bright="52000" contrast="-46000"/>
          </a:blip>
          <a:srcRect/>
          <a:stretch>
            <a:fillRect/>
          </a:stretch>
        </p:blipFill>
        <p:spPr bwMode="auto">
          <a:xfrm>
            <a:off x="4211638" y="0"/>
            <a:ext cx="4932362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Галина\Downloads\detsad-254959-1413725356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4357686" y="2786058"/>
            <a:ext cx="4000528" cy="3286148"/>
          </a:xfrm>
          <a:prstGeom prst="rect">
            <a:avLst/>
          </a:prstGeom>
          <a:noFill/>
        </p:spPr>
      </p:pic>
      <p:sp>
        <p:nvSpPr>
          <p:cNvPr id="3080" name="AutoShape 17"/>
          <p:cNvSpPr>
            <a:spLocks noChangeArrowheads="1"/>
          </p:cNvSpPr>
          <p:nvPr/>
        </p:nvSpPr>
        <p:spPr bwMode="auto">
          <a:xfrm>
            <a:off x="261891" y="380175"/>
            <a:ext cx="5159997" cy="1928826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3082" name="AutoShape 12"/>
          <p:cNvSpPr>
            <a:spLocks noChangeArrowheads="1"/>
          </p:cNvSpPr>
          <p:nvPr/>
        </p:nvSpPr>
        <p:spPr bwMode="auto">
          <a:xfrm rot="21580293">
            <a:off x="4083544" y="2429484"/>
            <a:ext cx="4631186" cy="4063296"/>
          </a:xfrm>
          <a:custGeom>
            <a:avLst/>
            <a:gdLst>
              <a:gd name="T0" fmla="*/ 0 w 21600"/>
              <a:gd name="T1" fmla="*/ 1724 h 27603"/>
              <a:gd name="T2" fmla="*/ 150 w 21600"/>
              <a:gd name="T3" fmla="*/ 1724 h 27603"/>
              <a:gd name="T4" fmla="*/ 1080 w 21600"/>
              <a:gd name="T5" fmla="*/ 3449 h 27603"/>
              <a:gd name="T6" fmla="*/ 1080 w 21600"/>
              <a:gd name="T7" fmla="*/ 3257 h 27603"/>
              <a:gd name="T8" fmla="*/ 2159 w 21600"/>
              <a:gd name="T9" fmla="*/ 1724 h 27603"/>
              <a:gd name="T10" fmla="*/ 2009 w 21600"/>
              <a:gd name="T11" fmla="*/ 1724 h 27603"/>
              <a:gd name="T12" fmla="*/ 1080 w 21600"/>
              <a:gd name="T13" fmla="*/ 0 h 27603"/>
              <a:gd name="T14" fmla="*/ 1080 w 21600"/>
              <a:gd name="T15" fmla="*/ 192 h 276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1 w 21600"/>
              <a:gd name="T25" fmla="*/ 1921 h 27603"/>
              <a:gd name="T26" fmla="*/ 20099 w 21600"/>
              <a:gd name="T27" fmla="*/ 25682 h 276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603">
                <a:moveTo>
                  <a:pt x="0" y="0"/>
                </a:moveTo>
                <a:lnTo>
                  <a:pt x="0" y="27000"/>
                </a:lnTo>
                <a:lnTo>
                  <a:pt x="21600" y="27000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5498"/>
                </a:lnTo>
                <a:lnTo>
                  <a:pt x="20098" y="25498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741536" y="488675"/>
            <a:ext cx="4176464" cy="1668154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«Театрализованная</a:t>
            </a:r>
            <a:r>
              <a:rPr kumimoji="0" lang="ru-RU" sz="3200" b="1" i="0" u="none" strike="noStrike" kern="0" cap="none" spc="0" normalizeH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деятельность детей в ДОУ</a:t>
            </a:r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3200" b="1" i="0" u="none" strike="noStrike" kern="0" cap="none" spc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3286124"/>
            <a:ext cx="28575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Обыгрывая знакомую сказку, увлекательную песенку, у ребенка повышается интерес к театрализованной деятельности, музыкальному миру.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21580293">
            <a:off x="293648" y="3010557"/>
            <a:ext cx="3561274" cy="2776269"/>
          </a:xfrm>
          <a:custGeom>
            <a:avLst/>
            <a:gdLst>
              <a:gd name="T0" fmla="*/ 0 w 21600"/>
              <a:gd name="T1" fmla="*/ 1724 h 27603"/>
              <a:gd name="T2" fmla="*/ 150 w 21600"/>
              <a:gd name="T3" fmla="*/ 1724 h 27603"/>
              <a:gd name="T4" fmla="*/ 1080 w 21600"/>
              <a:gd name="T5" fmla="*/ 3449 h 27603"/>
              <a:gd name="T6" fmla="*/ 1080 w 21600"/>
              <a:gd name="T7" fmla="*/ 3257 h 27603"/>
              <a:gd name="T8" fmla="*/ 2159 w 21600"/>
              <a:gd name="T9" fmla="*/ 1724 h 27603"/>
              <a:gd name="T10" fmla="*/ 2009 w 21600"/>
              <a:gd name="T11" fmla="*/ 1724 h 27603"/>
              <a:gd name="T12" fmla="*/ 1080 w 21600"/>
              <a:gd name="T13" fmla="*/ 0 h 27603"/>
              <a:gd name="T14" fmla="*/ 1080 w 21600"/>
              <a:gd name="T15" fmla="*/ 192 h 276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1 w 21600"/>
              <a:gd name="T25" fmla="*/ 1921 h 27603"/>
              <a:gd name="T26" fmla="*/ 20099 w 21600"/>
              <a:gd name="T27" fmla="*/ 25682 h 276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603">
                <a:moveTo>
                  <a:pt x="0" y="0"/>
                </a:moveTo>
                <a:lnTo>
                  <a:pt x="0" y="27000"/>
                </a:lnTo>
                <a:lnTo>
                  <a:pt x="21600" y="27000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5498"/>
                </a:lnTo>
                <a:lnTo>
                  <a:pt x="20098" y="25498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pic>
        <p:nvPicPr>
          <p:cNvPr id="7" name="Picture 1" descr="C:\Users\Галина\КЕЙС 2019-2020г\картинки-ноты - апрель 2020г\music_notes_PNG13.png"/>
          <p:cNvPicPr>
            <a:picLocks noChangeAspect="1" noChangeArrowheads="1"/>
          </p:cNvPicPr>
          <p:nvPr/>
        </p:nvPicPr>
        <p:blipFill>
          <a:blip r:embed="rId4" cstate="print">
            <a:lum bright="40000" contrast="-40000"/>
          </a:blip>
          <a:srcRect/>
          <a:stretch>
            <a:fillRect/>
          </a:stretch>
        </p:blipFill>
        <p:spPr bwMode="auto">
          <a:xfrm rot="548067">
            <a:off x="435700" y="5497047"/>
            <a:ext cx="7279407" cy="1570999"/>
          </a:xfrm>
          <a:prstGeom prst="rect">
            <a:avLst/>
          </a:prstGeom>
          <a:noFill/>
        </p:spPr>
      </p:pic>
      <p:sp>
        <p:nvSpPr>
          <p:cNvPr id="12" name="AutoShape 17"/>
          <p:cNvSpPr>
            <a:spLocks noChangeArrowheads="1"/>
          </p:cNvSpPr>
          <p:nvPr/>
        </p:nvSpPr>
        <p:spPr bwMode="auto">
          <a:xfrm>
            <a:off x="5643570" y="785794"/>
            <a:ext cx="3214710" cy="1500198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857884" y="1714488"/>
            <a:ext cx="3000396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драматизации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878144873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скрипичный"/>
          <p:cNvPicPr>
            <a:picLocks noChangeAspect="1" noChangeArrowheads="1"/>
          </p:cNvPicPr>
          <p:nvPr/>
        </p:nvPicPr>
        <p:blipFill>
          <a:blip r:embed="rId2" cstate="print">
            <a:lum bright="52000" contrast="-46000"/>
          </a:blip>
          <a:srcRect/>
          <a:stretch>
            <a:fillRect/>
          </a:stretch>
        </p:blipFill>
        <p:spPr bwMode="auto">
          <a:xfrm>
            <a:off x="4211638" y="0"/>
            <a:ext cx="4932362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G:\3-3-КЛИМОВА\000-0-ТВОРЧЕСТВО 2020г\2-Театрал.деятельность\3-игры-драматизации\723930297a310737a959d217251822c5.jpg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4143372" y="2714620"/>
            <a:ext cx="4214842" cy="3357586"/>
          </a:xfrm>
          <a:prstGeom prst="rect">
            <a:avLst/>
          </a:prstGeom>
          <a:noFill/>
        </p:spPr>
      </p:pic>
      <p:sp>
        <p:nvSpPr>
          <p:cNvPr id="3080" name="AutoShape 17"/>
          <p:cNvSpPr>
            <a:spLocks noChangeArrowheads="1"/>
          </p:cNvSpPr>
          <p:nvPr/>
        </p:nvSpPr>
        <p:spPr bwMode="auto">
          <a:xfrm>
            <a:off x="261891" y="380175"/>
            <a:ext cx="5159997" cy="1928826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3082" name="AutoShape 12"/>
          <p:cNvSpPr>
            <a:spLocks noChangeArrowheads="1"/>
          </p:cNvSpPr>
          <p:nvPr/>
        </p:nvSpPr>
        <p:spPr bwMode="auto">
          <a:xfrm rot="21580293">
            <a:off x="296328" y="2652331"/>
            <a:ext cx="3202861" cy="3710211"/>
          </a:xfrm>
          <a:custGeom>
            <a:avLst/>
            <a:gdLst>
              <a:gd name="T0" fmla="*/ 0 w 21600"/>
              <a:gd name="T1" fmla="*/ 1724 h 27603"/>
              <a:gd name="T2" fmla="*/ 150 w 21600"/>
              <a:gd name="T3" fmla="*/ 1724 h 27603"/>
              <a:gd name="T4" fmla="*/ 1080 w 21600"/>
              <a:gd name="T5" fmla="*/ 3449 h 27603"/>
              <a:gd name="T6" fmla="*/ 1080 w 21600"/>
              <a:gd name="T7" fmla="*/ 3257 h 27603"/>
              <a:gd name="T8" fmla="*/ 2159 w 21600"/>
              <a:gd name="T9" fmla="*/ 1724 h 27603"/>
              <a:gd name="T10" fmla="*/ 2009 w 21600"/>
              <a:gd name="T11" fmla="*/ 1724 h 27603"/>
              <a:gd name="T12" fmla="*/ 1080 w 21600"/>
              <a:gd name="T13" fmla="*/ 0 h 27603"/>
              <a:gd name="T14" fmla="*/ 1080 w 21600"/>
              <a:gd name="T15" fmla="*/ 192 h 276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1 w 21600"/>
              <a:gd name="T25" fmla="*/ 1921 h 27603"/>
              <a:gd name="T26" fmla="*/ 20099 w 21600"/>
              <a:gd name="T27" fmla="*/ 25682 h 276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603">
                <a:moveTo>
                  <a:pt x="0" y="0"/>
                </a:moveTo>
                <a:lnTo>
                  <a:pt x="0" y="27000"/>
                </a:lnTo>
                <a:lnTo>
                  <a:pt x="21600" y="27000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5498"/>
                </a:lnTo>
                <a:lnTo>
                  <a:pt x="20098" y="25498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741536" y="488675"/>
            <a:ext cx="4176464" cy="1668154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«Театрализованная</a:t>
            </a:r>
            <a:r>
              <a:rPr kumimoji="0" lang="ru-RU" sz="3200" b="1" i="0" u="none" strike="noStrike" kern="0" cap="none" spc="0" normalizeH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деятельность детей в ДОУ</a:t>
            </a:r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3200" b="1" i="0" u="none" strike="noStrike" kern="0" cap="none" spc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3000372"/>
            <a:ext cx="25717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Действуя в образе сказочного героя, ребенок ускоряет процесс овладения публичных выступлений, скорее перешагивает через барьер «я стесняюсь», становится уверенным в себе.</a:t>
            </a: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5643570" y="785794"/>
            <a:ext cx="3214710" cy="1500198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57884" y="1714488"/>
            <a:ext cx="3000396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драматизации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21580293">
            <a:off x="3797788" y="2443134"/>
            <a:ext cx="4989191" cy="4063296"/>
          </a:xfrm>
          <a:custGeom>
            <a:avLst/>
            <a:gdLst>
              <a:gd name="T0" fmla="*/ 0 w 21600"/>
              <a:gd name="T1" fmla="*/ 1724 h 27603"/>
              <a:gd name="T2" fmla="*/ 150 w 21600"/>
              <a:gd name="T3" fmla="*/ 1724 h 27603"/>
              <a:gd name="T4" fmla="*/ 1080 w 21600"/>
              <a:gd name="T5" fmla="*/ 3449 h 27603"/>
              <a:gd name="T6" fmla="*/ 1080 w 21600"/>
              <a:gd name="T7" fmla="*/ 3257 h 27603"/>
              <a:gd name="T8" fmla="*/ 2159 w 21600"/>
              <a:gd name="T9" fmla="*/ 1724 h 27603"/>
              <a:gd name="T10" fmla="*/ 2009 w 21600"/>
              <a:gd name="T11" fmla="*/ 1724 h 27603"/>
              <a:gd name="T12" fmla="*/ 1080 w 21600"/>
              <a:gd name="T13" fmla="*/ 0 h 27603"/>
              <a:gd name="T14" fmla="*/ 1080 w 21600"/>
              <a:gd name="T15" fmla="*/ 192 h 276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1 w 21600"/>
              <a:gd name="T25" fmla="*/ 1921 h 27603"/>
              <a:gd name="T26" fmla="*/ 20099 w 21600"/>
              <a:gd name="T27" fmla="*/ 25682 h 276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603">
                <a:moveTo>
                  <a:pt x="0" y="0"/>
                </a:moveTo>
                <a:lnTo>
                  <a:pt x="0" y="27000"/>
                </a:lnTo>
                <a:lnTo>
                  <a:pt x="21600" y="27000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5498"/>
                </a:lnTo>
                <a:lnTo>
                  <a:pt x="20098" y="25498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pic>
        <p:nvPicPr>
          <p:cNvPr id="7" name="Picture 1" descr="C:\Users\Галина\КЕЙС 2019-2020г\картинки-ноты - апрель 2020г\music_notes_PNG13.png"/>
          <p:cNvPicPr>
            <a:picLocks noChangeAspect="1" noChangeArrowheads="1"/>
          </p:cNvPicPr>
          <p:nvPr/>
        </p:nvPicPr>
        <p:blipFill>
          <a:blip r:embed="rId4" cstate="print">
            <a:lum bright="40000" contrast="-40000"/>
          </a:blip>
          <a:srcRect/>
          <a:stretch>
            <a:fillRect/>
          </a:stretch>
        </p:blipFill>
        <p:spPr bwMode="auto">
          <a:xfrm rot="2621288">
            <a:off x="-93278" y="3502528"/>
            <a:ext cx="6777779" cy="1412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78144873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скрипичный"/>
          <p:cNvPicPr>
            <a:picLocks noChangeAspect="1" noChangeArrowheads="1"/>
          </p:cNvPicPr>
          <p:nvPr/>
        </p:nvPicPr>
        <p:blipFill>
          <a:blip r:embed="rId2" cstate="print">
            <a:lum bright="52000" contrast="-46000"/>
          </a:blip>
          <a:srcRect/>
          <a:stretch>
            <a:fillRect/>
          </a:stretch>
        </p:blipFill>
        <p:spPr bwMode="auto">
          <a:xfrm>
            <a:off x="4211638" y="0"/>
            <a:ext cx="4932362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Галина\Desktop\prevju_teatr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643182"/>
            <a:ext cx="3438330" cy="1857662"/>
          </a:xfrm>
          <a:prstGeom prst="rect">
            <a:avLst/>
          </a:prstGeom>
          <a:noFill/>
        </p:spPr>
      </p:pic>
      <p:sp>
        <p:nvSpPr>
          <p:cNvPr id="3082" name="AutoShape 12"/>
          <p:cNvSpPr>
            <a:spLocks noChangeArrowheads="1"/>
          </p:cNvSpPr>
          <p:nvPr/>
        </p:nvSpPr>
        <p:spPr bwMode="auto">
          <a:xfrm rot="21580293">
            <a:off x="786043" y="2509690"/>
            <a:ext cx="3286470" cy="4347862"/>
          </a:xfrm>
          <a:custGeom>
            <a:avLst/>
            <a:gdLst>
              <a:gd name="T0" fmla="*/ 0 w 21600"/>
              <a:gd name="T1" fmla="*/ 1724 h 27603"/>
              <a:gd name="T2" fmla="*/ 150 w 21600"/>
              <a:gd name="T3" fmla="*/ 1724 h 27603"/>
              <a:gd name="T4" fmla="*/ 1080 w 21600"/>
              <a:gd name="T5" fmla="*/ 3449 h 27603"/>
              <a:gd name="T6" fmla="*/ 1080 w 21600"/>
              <a:gd name="T7" fmla="*/ 3257 h 27603"/>
              <a:gd name="T8" fmla="*/ 2159 w 21600"/>
              <a:gd name="T9" fmla="*/ 1724 h 27603"/>
              <a:gd name="T10" fmla="*/ 2009 w 21600"/>
              <a:gd name="T11" fmla="*/ 1724 h 27603"/>
              <a:gd name="T12" fmla="*/ 1080 w 21600"/>
              <a:gd name="T13" fmla="*/ 0 h 27603"/>
              <a:gd name="T14" fmla="*/ 1080 w 21600"/>
              <a:gd name="T15" fmla="*/ 192 h 276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1 w 21600"/>
              <a:gd name="T25" fmla="*/ 1921 h 27603"/>
              <a:gd name="T26" fmla="*/ 20099 w 21600"/>
              <a:gd name="T27" fmla="*/ 25682 h 276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603">
                <a:moveTo>
                  <a:pt x="0" y="0"/>
                </a:moveTo>
                <a:lnTo>
                  <a:pt x="0" y="27000"/>
                </a:lnTo>
                <a:lnTo>
                  <a:pt x="21600" y="27000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5498"/>
                </a:lnTo>
                <a:lnTo>
                  <a:pt x="20098" y="25498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691846" y="571480"/>
            <a:ext cx="4168185" cy="1357322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«Театрализованная</a:t>
            </a:r>
            <a:r>
              <a:rPr kumimoji="0" lang="ru-RU" sz="3200" b="1" i="0" u="none" strike="noStrike" kern="0" cap="none" spc="0" normalizeH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деятельность детей в ДОУ</a:t>
            </a:r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3200" b="1" i="0" u="none" strike="noStrike" kern="0" cap="none" spc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643538" y="1571612"/>
            <a:ext cx="35004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Кукольный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</a:t>
            </a:r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auto">
          <a:xfrm>
            <a:off x="5500694" y="500042"/>
            <a:ext cx="3357586" cy="1646377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3080" name="AutoShape 17"/>
          <p:cNvSpPr>
            <a:spLocks noChangeArrowheads="1"/>
          </p:cNvSpPr>
          <p:nvPr/>
        </p:nvSpPr>
        <p:spPr bwMode="auto">
          <a:xfrm>
            <a:off x="251520" y="285728"/>
            <a:ext cx="5106297" cy="2214578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pic>
        <p:nvPicPr>
          <p:cNvPr id="4098" name="Picture 2" descr="C:\Users\Галина\Desktop\prevju_shirma_kolobok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429132"/>
            <a:ext cx="3347682" cy="2143140"/>
          </a:xfrm>
          <a:prstGeom prst="rect">
            <a:avLst/>
          </a:prstGeom>
          <a:noFill/>
        </p:spPr>
      </p:pic>
      <p:sp>
        <p:nvSpPr>
          <p:cNvPr id="12" name="AutoShape 12"/>
          <p:cNvSpPr>
            <a:spLocks noChangeArrowheads="1"/>
          </p:cNvSpPr>
          <p:nvPr/>
        </p:nvSpPr>
        <p:spPr bwMode="auto">
          <a:xfrm rot="21580293">
            <a:off x="4644296" y="2428692"/>
            <a:ext cx="4215557" cy="4431105"/>
          </a:xfrm>
          <a:custGeom>
            <a:avLst/>
            <a:gdLst>
              <a:gd name="T0" fmla="*/ 0 w 21600"/>
              <a:gd name="T1" fmla="*/ 1724 h 27603"/>
              <a:gd name="T2" fmla="*/ 150 w 21600"/>
              <a:gd name="T3" fmla="*/ 1724 h 27603"/>
              <a:gd name="T4" fmla="*/ 1080 w 21600"/>
              <a:gd name="T5" fmla="*/ 3449 h 27603"/>
              <a:gd name="T6" fmla="*/ 1080 w 21600"/>
              <a:gd name="T7" fmla="*/ 3257 h 27603"/>
              <a:gd name="T8" fmla="*/ 2159 w 21600"/>
              <a:gd name="T9" fmla="*/ 1724 h 27603"/>
              <a:gd name="T10" fmla="*/ 2009 w 21600"/>
              <a:gd name="T11" fmla="*/ 1724 h 27603"/>
              <a:gd name="T12" fmla="*/ 1080 w 21600"/>
              <a:gd name="T13" fmla="*/ 0 h 27603"/>
              <a:gd name="T14" fmla="*/ 1080 w 21600"/>
              <a:gd name="T15" fmla="*/ 192 h 276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1 w 21600"/>
              <a:gd name="T25" fmla="*/ 1921 h 27603"/>
              <a:gd name="T26" fmla="*/ 20099 w 21600"/>
              <a:gd name="T27" fmla="*/ 25682 h 276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603">
                <a:moveTo>
                  <a:pt x="0" y="0"/>
                </a:moveTo>
                <a:lnTo>
                  <a:pt x="0" y="27000"/>
                </a:lnTo>
                <a:lnTo>
                  <a:pt x="21600" y="27000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5498"/>
                </a:lnTo>
                <a:lnTo>
                  <a:pt x="20098" y="25498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pic>
        <p:nvPicPr>
          <p:cNvPr id="13" name="Picture 1" descr="C:\Users\Галина\КЕЙС 2019-2020г\картинки-ноты - апрель 2020г\music_notes_PNG13.png"/>
          <p:cNvPicPr>
            <a:picLocks noChangeAspect="1" noChangeArrowheads="1"/>
          </p:cNvPicPr>
          <p:nvPr/>
        </p:nvPicPr>
        <p:blipFill>
          <a:blip r:embed="rId5" cstate="print">
            <a:lum bright="40000" contrast="-40000"/>
          </a:blip>
          <a:srcRect/>
          <a:stretch>
            <a:fillRect/>
          </a:stretch>
        </p:blipFill>
        <p:spPr bwMode="auto">
          <a:xfrm rot="4543383">
            <a:off x="868264" y="4552478"/>
            <a:ext cx="6777779" cy="175353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071538" y="2928934"/>
            <a:ext cx="26432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Кукла в руке помогает ребенку 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ействовать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образе сказочного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героя. Через куклу ребенок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ускоряет процесс овладения публичных выступлений, скорее перешагивает через барьер «я стесняюсь», становится уверенным в себе.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скрипичный"/>
          <p:cNvPicPr>
            <a:picLocks noChangeAspect="1" noChangeArrowheads="1"/>
          </p:cNvPicPr>
          <p:nvPr/>
        </p:nvPicPr>
        <p:blipFill>
          <a:blip r:embed="rId2" cstate="print">
            <a:lum bright="52000" contrast="-46000"/>
          </a:blip>
          <a:srcRect/>
          <a:stretch>
            <a:fillRect/>
          </a:stretch>
        </p:blipFill>
        <p:spPr bwMode="auto">
          <a:xfrm>
            <a:off x="4211638" y="0"/>
            <a:ext cx="4932362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C:\Users\Галина\КЕЙС 2019-2020г\картинки-МУЗ.ИНСТРУМЕНТЫ\№ 3\3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4143372" y="3071810"/>
            <a:ext cx="4214842" cy="3286148"/>
          </a:xfrm>
          <a:prstGeom prst="rect">
            <a:avLst/>
          </a:prstGeom>
          <a:noFill/>
        </p:spPr>
      </p:pic>
      <p:sp>
        <p:nvSpPr>
          <p:cNvPr id="3080" name="AutoShape 17"/>
          <p:cNvSpPr>
            <a:spLocks noChangeArrowheads="1"/>
          </p:cNvSpPr>
          <p:nvPr/>
        </p:nvSpPr>
        <p:spPr bwMode="auto">
          <a:xfrm>
            <a:off x="214282" y="2285992"/>
            <a:ext cx="3714776" cy="4786346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3082" name="AutoShape 12"/>
          <p:cNvSpPr>
            <a:spLocks noChangeArrowheads="1"/>
          </p:cNvSpPr>
          <p:nvPr/>
        </p:nvSpPr>
        <p:spPr bwMode="auto">
          <a:xfrm rot="21580293">
            <a:off x="4072113" y="2779038"/>
            <a:ext cx="4785858" cy="4063296"/>
          </a:xfrm>
          <a:custGeom>
            <a:avLst/>
            <a:gdLst>
              <a:gd name="T0" fmla="*/ 0 w 21600"/>
              <a:gd name="T1" fmla="*/ 1724 h 27603"/>
              <a:gd name="T2" fmla="*/ 150 w 21600"/>
              <a:gd name="T3" fmla="*/ 1724 h 27603"/>
              <a:gd name="T4" fmla="*/ 1080 w 21600"/>
              <a:gd name="T5" fmla="*/ 3449 h 27603"/>
              <a:gd name="T6" fmla="*/ 1080 w 21600"/>
              <a:gd name="T7" fmla="*/ 3257 h 27603"/>
              <a:gd name="T8" fmla="*/ 2159 w 21600"/>
              <a:gd name="T9" fmla="*/ 1724 h 27603"/>
              <a:gd name="T10" fmla="*/ 2009 w 21600"/>
              <a:gd name="T11" fmla="*/ 1724 h 27603"/>
              <a:gd name="T12" fmla="*/ 1080 w 21600"/>
              <a:gd name="T13" fmla="*/ 0 h 27603"/>
              <a:gd name="T14" fmla="*/ 1080 w 21600"/>
              <a:gd name="T15" fmla="*/ 192 h 276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1 w 21600"/>
              <a:gd name="T25" fmla="*/ 1921 h 27603"/>
              <a:gd name="T26" fmla="*/ 20099 w 21600"/>
              <a:gd name="T27" fmla="*/ 25682 h 276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603">
                <a:moveTo>
                  <a:pt x="0" y="0"/>
                </a:moveTo>
                <a:lnTo>
                  <a:pt x="0" y="27000"/>
                </a:lnTo>
                <a:lnTo>
                  <a:pt x="21600" y="27000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5498"/>
                </a:lnTo>
                <a:lnTo>
                  <a:pt x="20098" y="25498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pic>
        <p:nvPicPr>
          <p:cNvPr id="4099" name="Picture 3" descr="G:\3-3-КЛИМОВА\000-0-ТВОРЧЕСТВО 2020г\2-Театрал.деятельность\2-образные движения\teatr-v-detskom-sadu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571472" y="4286256"/>
            <a:ext cx="3000396" cy="207170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00034" y="2643182"/>
            <a:ext cx="30003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Действуя в образе сказочного героя, ребенок ускоряет процесс овладения публичных выступлений, скорее перешагивает через барьер «я стесняюсь», становится уверенным в себе.</a:t>
            </a:r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714348" y="428604"/>
            <a:ext cx="4168185" cy="1357322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«Театрализованная</a:t>
            </a:r>
            <a:r>
              <a:rPr kumimoji="0" lang="ru-RU" sz="3200" b="1" i="0" u="none" strike="noStrike" kern="0" cap="none" spc="0" normalizeH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деятельность детей в ДОУ</a:t>
            </a:r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3200" b="1" i="0" u="none" strike="noStrike" kern="0" cap="none" spc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>
            <a:off x="214282" y="214290"/>
            <a:ext cx="5106297" cy="2071702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pic>
        <p:nvPicPr>
          <p:cNvPr id="4098" name="Picture 2" descr="G:\3-3-КЛИМОВА\000-0-ТВОРЧЕСТВО 2020г\2-Театрал.деятельность\3-игры-драматизации\dteat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785794"/>
            <a:ext cx="2648700" cy="242886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скрипичный"/>
          <p:cNvPicPr>
            <a:picLocks noChangeAspect="1" noChangeArrowheads="1"/>
          </p:cNvPicPr>
          <p:nvPr/>
        </p:nvPicPr>
        <p:blipFill>
          <a:blip r:embed="rId2" cstate="print">
            <a:lum bright="52000" contrast="-46000"/>
          </a:blip>
          <a:srcRect/>
          <a:stretch>
            <a:fillRect/>
          </a:stretch>
        </p:blipFill>
        <p:spPr bwMode="auto">
          <a:xfrm>
            <a:off x="4211638" y="428604"/>
            <a:ext cx="4932362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786446" y="1214422"/>
            <a:ext cx="2857520" cy="49292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2" name="AutoShape 12"/>
          <p:cNvSpPr>
            <a:spLocks noChangeArrowheads="1"/>
          </p:cNvSpPr>
          <p:nvPr/>
        </p:nvSpPr>
        <p:spPr bwMode="auto">
          <a:xfrm rot="21580293">
            <a:off x="370605" y="2785636"/>
            <a:ext cx="4987554" cy="3420364"/>
          </a:xfrm>
          <a:custGeom>
            <a:avLst/>
            <a:gdLst>
              <a:gd name="T0" fmla="*/ 0 w 21600"/>
              <a:gd name="T1" fmla="*/ 1724 h 27603"/>
              <a:gd name="T2" fmla="*/ 150 w 21600"/>
              <a:gd name="T3" fmla="*/ 1724 h 27603"/>
              <a:gd name="T4" fmla="*/ 1080 w 21600"/>
              <a:gd name="T5" fmla="*/ 3449 h 27603"/>
              <a:gd name="T6" fmla="*/ 1080 w 21600"/>
              <a:gd name="T7" fmla="*/ 3257 h 27603"/>
              <a:gd name="T8" fmla="*/ 2159 w 21600"/>
              <a:gd name="T9" fmla="*/ 1724 h 27603"/>
              <a:gd name="T10" fmla="*/ 2009 w 21600"/>
              <a:gd name="T11" fmla="*/ 1724 h 27603"/>
              <a:gd name="T12" fmla="*/ 1080 w 21600"/>
              <a:gd name="T13" fmla="*/ 0 h 27603"/>
              <a:gd name="T14" fmla="*/ 1080 w 21600"/>
              <a:gd name="T15" fmla="*/ 192 h 276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1 w 21600"/>
              <a:gd name="T25" fmla="*/ 1921 h 27603"/>
              <a:gd name="T26" fmla="*/ 20099 w 21600"/>
              <a:gd name="T27" fmla="*/ 25682 h 276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603">
                <a:moveTo>
                  <a:pt x="0" y="0"/>
                </a:moveTo>
                <a:lnTo>
                  <a:pt x="0" y="27000"/>
                </a:lnTo>
                <a:lnTo>
                  <a:pt x="21600" y="27000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5498"/>
                </a:lnTo>
                <a:lnTo>
                  <a:pt x="20098" y="25498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3080" name="AutoShape 17"/>
          <p:cNvSpPr>
            <a:spLocks noChangeArrowheads="1"/>
          </p:cNvSpPr>
          <p:nvPr/>
        </p:nvSpPr>
        <p:spPr bwMode="auto">
          <a:xfrm>
            <a:off x="571472" y="428604"/>
            <a:ext cx="4000528" cy="2143140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642910" y="642918"/>
            <a:ext cx="3714776" cy="1357322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«Творческий</a:t>
            </a:r>
            <a:r>
              <a:rPr kumimoji="0" lang="ru-RU" sz="3200" b="1" i="0" u="none" strike="noStrike" kern="0" cap="none" spc="0" normalizeH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и увлеченный педагог</a:t>
            </a:r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3200" b="1" i="0" u="none" strike="noStrike" kern="0" cap="none" spc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G:\3-3-КЛИМОВА\000-0-ТВОРЧЕСТВО 2020г\ИТОГ - творч-во педагога\prevju_shablony_razdeliteli_kopi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000372"/>
            <a:ext cx="4386525" cy="29002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3000372"/>
            <a:ext cx="3286148" cy="42862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 rot="21580293">
            <a:off x="5446191" y="642512"/>
            <a:ext cx="3555109" cy="6205350"/>
          </a:xfrm>
          <a:custGeom>
            <a:avLst/>
            <a:gdLst>
              <a:gd name="T0" fmla="*/ 0 w 21600"/>
              <a:gd name="T1" fmla="*/ 1724 h 27603"/>
              <a:gd name="T2" fmla="*/ 150 w 21600"/>
              <a:gd name="T3" fmla="*/ 1724 h 27603"/>
              <a:gd name="T4" fmla="*/ 1080 w 21600"/>
              <a:gd name="T5" fmla="*/ 3449 h 27603"/>
              <a:gd name="T6" fmla="*/ 1080 w 21600"/>
              <a:gd name="T7" fmla="*/ 3257 h 27603"/>
              <a:gd name="T8" fmla="*/ 2159 w 21600"/>
              <a:gd name="T9" fmla="*/ 1724 h 27603"/>
              <a:gd name="T10" fmla="*/ 2009 w 21600"/>
              <a:gd name="T11" fmla="*/ 1724 h 27603"/>
              <a:gd name="T12" fmla="*/ 1080 w 21600"/>
              <a:gd name="T13" fmla="*/ 0 h 27603"/>
              <a:gd name="T14" fmla="*/ 1080 w 21600"/>
              <a:gd name="T15" fmla="*/ 192 h 276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1 w 21600"/>
              <a:gd name="T25" fmla="*/ 1921 h 27603"/>
              <a:gd name="T26" fmla="*/ 20099 w 21600"/>
              <a:gd name="T27" fmla="*/ 25682 h 276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603">
                <a:moveTo>
                  <a:pt x="0" y="0"/>
                </a:moveTo>
                <a:lnTo>
                  <a:pt x="0" y="27000"/>
                </a:lnTo>
                <a:lnTo>
                  <a:pt x="21600" y="27000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5498"/>
                </a:lnTo>
                <a:lnTo>
                  <a:pt x="20098" y="25498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1214422"/>
            <a:ext cx="30003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 работе по развитию творческих способностей детей необходимо взаимодействие всех педагогов, работающих </a:t>
            </a:r>
          </a:p>
          <a:p>
            <a:pPr indent="268288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детьми, вовлечение семьи в процесс этого формирования. </a:t>
            </a:r>
          </a:p>
          <a:p>
            <a:pPr indent="268288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Немаловажным фактором является и  высокий профессионализм, постоянный поиск новых форм и методов в работе педагога; яркость и увлеченность своей работой.</a:t>
            </a:r>
          </a:p>
        </p:txBody>
      </p:sp>
      <p:pic>
        <p:nvPicPr>
          <p:cNvPr id="10" name="Picture 1" descr="C:\Users\Галина\КЕЙС 2019-2020г\картинки-ноты - апрель 2020г\music_notes_PNG13.png"/>
          <p:cNvPicPr>
            <a:picLocks noChangeAspect="1" noChangeArrowheads="1"/>
          </p:cNvPicPr>
          <p:nvPr/>
        </p:nvPicPr>
        <p:blipFill>
          <a:blip r:embed="rId4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571472" y="5706454"/>
            <a:ext cx="7735054" cy="1365884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скрипичный"/>
          <p:cNvPicPr>
            <a:picLocks noChangeAspect="1" noChangeArrowheads="1"/>
          </p:cNvPicPr>
          <p:nvPr/>
        </p:nvPicPr>
        <p:blipFill>
          <a:blip r:embed="rId2" cstate="print">
            <a:lum bright="52000" contrast="-46000"/>
          </a:blip>
          <a:srcRect/>
          <a:stretch>
            <a:fillRect/>
          </a:stretch>
        </p:blipFill>
        <p:spPr bwMode="auto">
          <a:xfrm>
            <a:off x="4211638" y="0"/>
            <a:ext cx="4932362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AutoShape 17"/>
          <p:cNvSpPr>
            <a:spLocks noChangeArrowheads="1"/>
          </p:cNvSpPr>
          <p:nvPr/>
        </p:nvSpPr>
        <p:spPr bwMode="auto">
          <a:xfrm>
            <a:off x="2500298" y="142852"/>
            <a:ext cx="3786214" cy="1428760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3082" name="AutoShape 12"/>
          <p:cNvSpPr>
            <a:spLocks noChangeArrowheads="1"/>
          </p:cNvSpPr>
          <p:nvPr/>
        </p:nvSpPr>
        <p:spPr bwMode="auto">
          <a:xfrm rot="21580293">
            <a:off x="214766" y="1572061"/>
            <a:ext cx="8715702" cy="5286301"/>
          </a:xfrm>
          <a:custGeom>
            <a:avLst/>
            <a:gdLst>
              <a:gd name="T0" fmla="*/ 0 w 21600"/>
              <a:gd name="T1" fmla="*/ 1724 h 27603"/>
              <a:gd name="T2" fmla="*/ 150 w 21600"/>
              <a:gd name="T3" fmla="*/ 1724 h 27603"/>
              <a:gd name="T4" fmla="*/ 1080 w 21600"/>
              <a:gd name="T5" fmla="*/ 3449 h 27603"/>
              <a:gd name="T6" fmla="*/ 1080 w 21600"/>
              <a:gd name="T7" fmla="*/ 3257 h 27603"/>
              <a:gd name="T8" fmla="*/ 2159 w 21600"/>
              <a:gd name="T9" fmla="*/ 1724 h 27603"/>
              <a:gd name="T10" fmla="*/ 2009 w 21600"/>
              <a:gd name="T11" fmla="*/ 1724 h 27603"/>
              <a:gd name="T12" fmla="*/ 1080 w 21600"/>
              <a:gd name="T13" fmla="*/ 0 h 27603"/>
              <a:gd name="T14" fmla="*/ 1080 w 21600"/>
              <a:gd name="T15" fmla="*/ 192 h 276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1 w 21600"/>
              <a:gd name="T25" fmla="*/ 1921 h 27603"/>
              <a:gd name="T26" fmla="*/ 20099 w 21600"/>
              <a:gd name="T27" fmla="*/ 25682 h 276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603">
                <a:moveTo>
                  <a:pt x="0" y="0"/>
                </a:moveTo>
                <a:lnTo>
                  <a:pt x="0" y="27000"/>
                </a:lnTo>
                <a:lnTo>
                  <a:pt x="21600" y="27000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5498"/>
                </a:lnTo>
                <a:lnTo>
                  <a:pt x="20098" y="25498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2428860" y="214290"/>
            <a:ext cx="3714776" cy="1357322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Список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л</a:t>
            </a:r>
            <a:r>
              <a:rPr kumimoji="0" lang="ru-RU" sz="3200" b="1" i="0" u="none" strike="noStrike" kern="0" cap="none" spc="0" normalizeH="0" baseline="0" noProof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итературы</a:t>
            </a:r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3200" b="1" i="0" u="none" strike="noStrike" kern="0" cap="none" spc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2071678"/>
            <a:ext cx="685804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1 – Ветлугина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Н.А. Музыкальное воспитание в детском саду. 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.,1981.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2 – Гоголева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М.Ю.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Логоритмика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 детском саду. Академия Развития, 2006 г.  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3 –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Макшанцева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Е.Д. Скворушка: Сборник музыкально-речевых игр для дошкольного возраста: -   М. : АРКТИ,   1998 г.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4 – Тарасова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К. В. Развитие музыкальных способностей в дошкольном детстве//«Музыкальный руководитель» 2010 г. - №1. – с.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Интернет ресурс: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268288"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142976" y="4429132"/>
            <a:ext cx="700092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     1 – http://a2b2.ru/methods/37546_razvitie_muzykalno_-_tvorcheskih_sposobnostey__doshkolnikov/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     2 – https://cloud.mail.ru/public/CUba/dpkio4RwQ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     3 – https://fs3.ppt4web.ru/uploads/ppt/135901/99dfb3259eafea02d5da1a091152d374.pptx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     4 – https://univerfiles.com/3237975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     5 – https://www.metod-kopilka.ru/prezentaciya-na-temu-muzikalnoritmicheskaya-i-tancevalnaya-deyatelnost-kak-sredstvo-razvitiya-tvorcheskih-sposobnostey-doshkolni-92239.html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скрипичный"/>
          <p:cNvPicPr>
            <a:picLocks noChangeAspect="1" noChangeArrowheads="1"/>
          </p:cNvPicPr>
          <p:nvPr/>
        </p:nvPicPr>
        <p:blipFill>
          <a:blip r:embed="rId2" cstate="print">
            <a:lum bright="52000" contrast="-46000"/>
          </a:blip>
          <a:srcRect/>
          <a:stretch>
            <a:fillRect/>
          </a:stretch>
        </p:blipFill>
        <p:spPr bwMode="auto">
          <a:xfrm>
            <a:off x="4211638" y="0"/>
            <a:ext cx="4932362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AutoShape 17"/>
          <p:cNvSpPr>
            <a:spLocks noChangeArrowheads="1"/>
          </p:cNvSpPr>
          <p:nvPr/>
        </p:nvSpPr>
        <p:spPr bwMode="auto">
          <a:xfrm>
            <a:off x="714348" y="571480"/>
            <a:ext cx="7715304" cy="2357454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pic>
        <p:nvPicPr>
          <p:cNvPr id="3073" name="Picture 1" descr="C:\Users\Галина\КЕЙС 2019-2020г\картинки-МУЗ.ИНСТР-2\hor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2714620"/>
            <a:ext cx="6929486" cy="388282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00166" y="785794"/>
            <a:ext cx="6072230" cy="1785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428660" y="214290"/>
            <a:ext cx="9787006" cy="2755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Спасибо</a:t>
            </a:r>
            <a:r>
              <a:rPr lang="ru-RU" sz="6600" b="1" noProof="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з</a:t>
            </a:r>
            <a:r>
              <a:rPr kumimoji="0" lang="ru-RU" sz="6600" b="1" i="0" u="none" strike="noStrike" kern="1200" cap="none" spc="0" normalizeH="0" baseline="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</a:t>
            </a:r>
            <a:r>
              <a:rPr kumimoji="0" lang="ru-RU" sz="6600" b="1" i="0" u="none" strike="noStrike" kern="1200" cap="none" spc="0" normalizeH="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внимание!</a:t>
            </a:r>
            <a:endParaRPr kumimoji="0" lang="ru-RU" sz="6600" b="1" i="0" u="none" strike="noStrike" kern="1200" cap="none" spc="0" normalizeH="0" baseline="0" noProof="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скрипичный"/>
          <p:cNvPicPr>
            <a:picLocks noChangeAspect="1" noChangeArrowheads="1"/>
          </p:cNvPicPr>
          <p:nvPr/>
        </p:nvPicPr>
        <p:blipFill>
          <a:blip r:embed="rId2" cstate="print">
            <a:lum bright="52000" contrast="-46000"/>
          </a:blip>
          <a:srcRect/>
          <a:stretch>
            <a:fillRect/>
          </a:stretch>
        </p:blipFill>
        <p:spPr bwMode="auto">
          <a:xfrm>
            <a:off x="4211638" y="0"/>
            <a:ext cx="4932362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17"/>
          <p:cNvSpPr>
            <a:spLocks noChangeArrowheads="1"/>
          </p:cNvSpPr>
          <p:nvPr/>
        </p:nvSpPr>
        <p:spPr bwMode="auto">
          <a:xfrm>
            <a:off x="214282" y="285728"/>
            <a:ext cx="5929354" cy="6929486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57224" y="928670"/>
            <a:ext cx="48245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ctr">
              <a:buFont typeface="Wingdings" pitchFamily="2" charset="2"/>
              <a:buChar char="§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Музыкальное развитие ребёнка обусловлено не только занятиями с педагогом, но и возможностью самостоятельно играть, экспериментировать с музыкальными игрушками, свободно заниматься творческим музицированием. </a:t>
            </a:r>
          </a:p>
          <a:p>
            <a:pPr indent="268288" algn="ctr">
              <a:buFont typeface="Wingdings" pitchFamily="2" charset="2"/>
              <a:buChar char="§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Самостоятельная творческая деятельность ребёнка возможна при условии создания специальной предметно-развивающей среды. </a:t>
            </a:r>
          </a:p>
          <a:p>
            <a:pPr indent="268288" algn="ctr">
              <a:buFont typeface="Wingdings" pitchFamily="2" charset="2"/>
              <a:buChar char="§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развития самостоятельной музыкальной деятельности детей очень большое значение имеет музыкальный уголок в группе (музыкальная зона).</a:t>
            </a:r>
          </a:p>
          <a:p>
            <a:pPr indent="268288" algn="ctr">
              <a:buFont typeface="Wingdings" pitchFamily="2" charset="2"/>
              <a:buChar char="§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 творческого начала детей во многом зависит от оборудования и его привлекательности.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Музыкальный уголок.jpg"/>
          <p:cNvPicPr>
            <a:picLocks noChangeAspect="1"/>
          </p:cNvPicPr>
          <p:nvPr/>
        </p:nvPicPr>
        <p:blipFill>
          <a:blip r:embed="rId3" cstate="email">
            <a:lum bright="19000"/>
          </a:blip>
          <a:stretch>
            <a:fillRect/>
          </a:stretch>
        </p:blipFill>
        <p:spPr>
          <a:xfrm>
            <a:off x="5737537" y="1714488"/>
            <a:ext cx="3406463" cy="4806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скрипичный"/>
          <p:cNvPicPr>
            <a:picLocks noChangeAspect="1" noChangeArrowheads="1"/>
          </p:cNvPicPr>
          <p:nvPr/>
        </p:nvPicPr>
        <p:blipFill>
          <a:blip r:embed="rId2" cstate="print">
            <a:lum bright="52000" contrast="-46000"/>
          </a:blip>
          <a:srcRect/>
          <a:stretch>
            <a:fillRect/>
          </a:stretch>
        </p:blipFill>
        <p:spPr bwMode="auto">
          <a:xfrm>
            <a:off x="4211638" y="0"/>
            <a:ext cx="4932362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G:\3-3-КЛИМОВА\000-0-ТВОРЧЕСТВО 2020г\0-Развивающ.среда, технологии\Развив.среда муз.зала\screen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66"/>
            <a:ext cx="4000528" cy="3000396"/>
          </a:xfrm>
          <a:prstGeom prst="rect">
            <a:avLst/>
          </a:prstGeom>
          <a:noFill/>
        </p:spPr>
      </p:pic>
      <p:sp>
        <p:nvSpPr>
          <p:cNvPr id="7" name="AutoShape 17"/>
          <p:cNvSpPr>
            <a:spLocks noChangeArrowheads="1"/>
          </p:cNvSpPr>
          <p:nvPr/>
        </p:nvSpPr>
        <p:spPr bwMode="auto">
          <a:xfrm>
            <a:off x="500034" y="357166"/>
            <a:ext cx="4071966" cy="3214710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pic>
        <p:nvPicPr>
          <p:cNvPr id="35843" name="Picture 3" descr="G:\3-3-КЛИМОВА\000-0-ТВОРЧЕСТВО 2020г\0-Развивающ.среда, технологии\Развив.среда муз.зала\screen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285860"/>
            <a:ext cx="3786214" cy="2857520"/>
          </a:xfrm>
          <a:prstGeom prst="rect">
            <a:avLst/>
          </a:prstGeom>
          <a:noFill/>
        </p:spPr>
      </p:pic>
      <p:sp>
        <p:nvSpPr>
          <p:cNvPr id="8" name="AutoShape 17"/>
          <p:cNvSpPr>
            <a:spLocks noChangeArrowheads="1"/>
          </p:cNvSpPr>
          <p:nvPr/>
        </p:nvSpPr>
        <p:spPr bwMode="auto">
          <a:xfrm>
            <a:off x="4714876" y="1285860"/>
            <a:ext cx="4071966" cy="3143272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pic>
        <p:nvPicPr>
          <p:cNvPr id="35844" name="Picture 4" descr="G:\3-3-КЛИМОВА\000-0-ТВОРЧЕСТВО 2020г\0-Развивающ.среда, технологии\Развив.среда муз.зала\screen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786190"/>
            <a:ext cx="3805230" cy="2714644"/>
          </a:xfrm>
          <a:prstGeom prst="rect">
            <a:avLst/>
          </a:prstGeom>
          <a:noFill/>
        </p:spPr>
      </p:pic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571472" y="3714752"/>
            <a:ext cx="3857652" cy="3143248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pic>
        <p:nvPicPr>
          <p:cNvPr id="12" name="Picture 1" descr="C:\Users\Галина\КЕЙС 2019-2020г\картинки-ноты - апрель 2020г\music_notes_PNG13.png"/>
          <p:cNvPicPr>
            <a:picLocks noChangeAspect="1" noChangeArrowheads="1"/>
          </p:cNvPicPr>
          <p:nvPr/>
        </p:nvPicPr>
        <p:blipFill>
          <a:blip r:embed="rId6" cstate="print">
            <a:lum bright="40000" contrast="-40000"/>
          </a:blip>
          <a:srcRect/>
          <a:stretch>
            <a:fillRect/>
          </a:stretch>
        </p:blipFill>
        <p:spPr bwMode="auto">
          <a:xfrm rot="1287137">
            <a:off x="2342512" y="3822427"/>
            <a:ext cx="6551826" cy="260636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G:\3-3-КЛИМОВА\000-0-ТВОРЧЕСТВО 2020г\0-Развивающ.среда, технологии\Развив.среда муз.зала\screen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857628"/>
            <a:ext cx="3429024" cy="2571768"/>
          </a:xfrm>
          <a:prstGeom prst="rect">
            <a:avLst/>
          </a:prstGeom>
          <a:noFill/>
        </p:spPr>
      </p:pic>
      <p:pic>
        <p:nvPicPr>
          <p:cNvPr id="36866" name="Picture 2" descr="G:\3-3-КЛИМОВА\000-0-ТВОРЧЕСТВО 2020г\0-Развивающ.среда, технологии\Развив.среда муз.зала\screen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571480"/>
            <a:ext cx="3614729" cy="2603890"/>
          </a:xfrm>
          <a:prstGeom prst="rect">
            <a:avLst/>
          </a:prstGeom>
          <a:noFill/>
        </p:spPr>
      </p:pic>
      <p:pic>
        <p:nvPicPr>
          <p:cNvPr id="3074" name="Picture 5" descr="скрипичный"/>
          <p:cNvPicPr>
            <a:picLocks noChangeAspect="1" noChangeArrowheads="1"/>
          </p:cNvPicPr>
          <p:nvPr/>
        </p:nvPicPr>
        <p:blipFill>
          <a:blip r:embed="rId4" cstate="print">
            <a:lum bright="52000" contrast="-46000"/>
          </a:blip>
          <a:srcRect/>
          <a:stretch>
            <a:fillRect/>
          </a:stretch>
        </p:blipFill>
        <p:spPr bwMode="auto">
          <a:xfrm>
            <a:off x="4211638" y="0"/>
            <a:ext cx="4932362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571472" y="285728"/>
            <a:ext cx="4071966" cy="3214710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7" name="AutoShape 17"/>
          <p:cNvSpPr>
            <a:spLocks noChangeArrowheads="1"/>
          </p:cNvSpPr>
          <p:nvPr/>
        </p:nvSpPr>
        <p:spPr bwMode="auto">
          <a:xfrm>
            <a:off x="571472" y="3643290"/>
            <a:ext cx="4071966" cy="3214710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pic>
        <p:nvPicPr>
          <p:cNvPr id="36868" name="Picture 4" descr="G:\3-3-КЛИМОВА\000-0-ТВОРЧЕСТВО 2020г\0-Развивающ.среда, технологии\Развив.среда муз.зала\screen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2357430"/>
            <a:ext cx="3524274" cy="2643206"/>
          </a:xfrm>
          <a:prstGeom prst="rect">
            <a:avLst/>
          </a:prstGeom>
          <a:noFill/>
        </p:spPr>
      </p:pic>
      <p:sp>
        <p:nvSpPr>
          <p:cNvPr id="8" name="AutoShape 17"/>
          <p:cNvSpPr>
            <a:spLocks noChangeArrowheads="1"/>
          </p:cNvSpPr>
          <p:nvPr/>
        </p:nvSpPr>
        <p:spPr bwMode="auto">
          <a:xfrm>
            <a:off x="4786314" y="2143116"/>
            <a:ext cx="4071966" cy="3214710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pic>
        <p:nvPicPr>
          <p:cNvPr id="12" name="Picture 1" descr="C:\Users\Галина\КЕЙС 2019-2020г\картинки-ноты - апрель 2020г\music_notes_PNG13.png"/>
          <p:cNvPicPr>
            <a:picLocks noChangeAspect="1" noChangeArrowheads="1"/>
          </p:cNvPicPr>
          <p:nvPr/>
        </p:nvPicPr>
        <p:blipFill>
          <a:blip r:embed="rId6" cstate="print">
            <a:lum bright="40000" contrast="-40000"/>
          </a:blip>
          <a:srcRect/>
          <a:stretch>
            <a:fillRect/>
          </a:stretch>
        </p:blipFill>
        <p:spPr bwMode="auto">
          <a:xfrm rot="1287137">
            <a:off x="1037223" y="3416236"/>
            <a:ext cx="7743096" cy="206040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скрипичный"/>
          <p:cNvPicPr>
            <a:picLocks noChangeAspect="1" noChangeArrowheads="1"/>
          </p:cNvPicPr>
          <p:nvPr/>
        </p:nvPicPr>
        <p:blipFill>
          <a:blip r:embed="rId2" cstate="print">
            <a:lum bright="52000" contrast="-46000"/>
          </a:blip>
          <a:srcRect/>
          <a:stretch>
            <a:fillRect/>
          </a:stretch>
        </p:blipFill>
        <p:spPr bwMode="auto">
          <a:xfrm>
            <a:off x="4211638" y="0"/>
            <a:ext cx="4932362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3" name="Picture 1" descr="C:\Users\Галина\КЕЙС 2019-2020г\картинки-МУЗ.ИНСТР-2\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3864"/>
            <a:ext cx="9886836" cy="7443391"/>
          </a:xfrm>
          <a:prstGeom prst="rect">
            <a:avLst/>
          </a:prstGeom>
          <a:noFill/>
        </p:spPr>
      </p:pic>
      <p:sp>
        <p:nvSpPr>
          <p:cNvPr id="12" name="Заголовок 5"/>
          <p:cNvSpPr txBox="1">
            <a:spLocks/>
          </p:cNvSpPr>
          <p:nvPr/>
        </p:nvSpPr>
        <p:spPr>
          <a:xfrm>
            <a:off x="2143108" y="1857364"/>
            <a:ext cx="7572428" cy="2357454"/>
          </a:xfrm>
          <a:prstGeom prst="rect">
            <a:avLst/>
          </a:prstGeom>
        </p:spPr>
        <p:txBody>
          <a:bodyPr>
            <a:prstTxWarp prst="textArchUp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kumimoji="0" lang="ru-RU" sz="54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Музыкальные</a:t>
            </a:r>
            <a:r>
              <a:rPr kumimoji="0" lang="ru-RU" sz="5400" b="1" i="0" u="none" strike="noStrike" kern="0" cap="none" spc="0" normalizeH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занятия в ДОУ</a:t>
            </a:r>
            <a:r>
              <a:rPr kumimoji="0" lang="ru-RU" sz="54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5400" b="1" i="0" u="none" strike="noStrike" kern="0" cap="none" spc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скрипичный"/>
          <p:cNvPicPr>
            <a:picLocks noChangeAspect="1" noChangeArrowheads="1"/>
          </p:cNvPicPr>
          <p:nvPr/>
        </p:nvPicPr>
        <p:blipFill>
          <a:blip r:embed="rId2" cstate="print">
            <a:lum bright="52000" contrast="-46000"/>
          </a:blip>
          <a:srcRect/>
          <a:stretch>
            <a:fillRect/>
          </a:stretch>
        </p:blipFill>
        <p:spPr bwMode="auto">
          <a:xfrm>
            <a:off x="4211638" y="0"/>
            <a:ext cx="4932362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AutoShape 12"/>
          <p:cNvSpPr>
            <a:spLocks noChangeArrowheads="1"/>
          </p:cNvSpPr>
          <p:nvPr/>
        </p:nvSpPr>
        <p:spPr bwMode="auto">
          <a:xfrm rot="21580293">
            <a:off x="429466" y="2143146"/>
            <a:ext cx="6286852" cy="4714809"/>
          </a:xfrm>
          <a:custGeom>
            <a:avLst/>
            <a:gdLst>
              <a:gd name="T0" fmla="*/ 0 w 21600"/>
              <a:gd name="T1" fmla="*/ 1724 h 27603"/>
              <a:gd name="T2" fmla="*/ 150 w 21600"/>
              <a:gd name="T3" fmla="*/ 1724 h 27603"/>
              <a:gd name="T4" fmla="*/ 1080 w 21600"/>
              <a:gd name="T5" fmla="*/ 3449 h 27603"/>
              <a:gd name="T6" fmla="*/ 1080 w 21600"/>
              <a:gd name="T7" fmla="*/ 3257 h 27603"/>
              <a:gd name="T8" fmla="*/ 2159 w 21600"/>
              <a:gd name="T9" fmla="*/ 1724 h 27603"/>
              <a:gd name="T10" fmla="*/ 2009 w 21600"/>
              <a:gd name="T11" fmla="*/ 1724 h 27603"/>
              <a:gd name="T12" fmla="*/ 1080 w 21600"/>
              <a:gd name="T13" fmla="*/ 0 h 27603"/>
              <a:gd name="T14" fmla="*/ 1080 w 21600"/>
              <a:gd name="T15" fmla="*/ 192 h 276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1 w 21600"/>
              <a:gd name="T25" fmla="*/ 1921 h 27603"/>
              <a:gd name="T26" fmla="*/ 20099 w 21600"/>
              <a:gd name="T27" fmla="*/ 25682 h 276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603">
                <a:moveTo>
                  <a:pt x="0" y="0"/>
                </a:moveTo>
                <a:lnTo>
                  <a:pt x="0" y="27000"/>
                </a:lnTo>
                <a:lnTo>
                  <a:pt x="21600" y="27000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5498"/>
                </a:lnTo>
                <a:lnTo>
                  <a:pt x="20098" y="25498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571472" y="357166"/>
            <a:ext cx="4000528" cy="1357322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«Музыкальные</a:t>
            </a:r>
            <a:r>
              <a:rPr kumimoji="0" lang="ru-RU" sz="3200" b="1" i="0" u="none" strike="noStrike" kern="0" cap="none" spc="0" normalizeH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занятия в ДОУ</a:t>
            </a:r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3200" b="1" i="0" u="none" strike="noStrike" kern="0" cap="none" spc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AutoShape 17"/>
          <p:cNvSpPr>
            <a:spLocks noChangeArrowheads="1"/>
          </p:cNvSpPr>
          <p:nvPr/>
        </p:nvSpPr>
        <p:spPr bwMode="auto">
          <a:xfrm>
            <a:off x="428596" y="214290"/>
            <a:ext cx="4214842" cy="1714512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8" name="Rectangle 3"/>
          <p:cNvSpPr txBox="1">
            <a:spLocks noRot="1" noChangeArrowheads="1"/>
          </p:cNvSpPr>
          <p:nvPr/>
        </p:nvSpPr>
        <p:spPr>
          <a:xfrm>
            <a:off x="785786" y="2500306"/>
            <a:ext cx="5248281" cy="3786215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/>
          <a:p>
            <a:pPr marL="3429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Одним из видов музыкальной деятельности, которая в большей степени способствует </a:t>
            </a:r>
            <a:r>
              <a:rPr kumimoji="0" lang="ru-RU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развитию</a:t>
            </a:r>
            <a:r>
              <a:rPr kumimoji="0" lang="ru-RU" sz="20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творчества - является музыкальное движение. Это наиболее продуктивный вид деятельности с точки зрения формировании у дошкольников музыкального творчества и творческих качеств личности. Организуя работу по развитию творческих способностей в условиях ДОУ, возникла необходимость в оказании большего внимания музыкально-ритмическим и танцевальным движениям.</a:t>
            </a:r>
          </a:p>
        </p:txBody>
      </p:sp>
      <p:sp>
        <p:nvSpPr>
          <p:cNvPr id="3080" name="AutoShape 17"/>
          <p:cNvSpPr>
            <a:spLocks noChangeArrowheads="1"/>
          </p:cNvSpPr>
          <p:nvPr/>
        </p:nvSpPr>
        <p:spPr bwMode="auto">
          <a:xfrm>
            <a:off x="5143504" y="214290"/>
            <a:ext cx="3571900" cy="2000264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357818" y="1500174"/>
            <a:ext cx="32320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Движения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 музыку</a:t>
            </a:r>
            <a:endParaRPr kumimoji="0" lang="ru-RU" sz="4000" b="1" i="0" u="none" strike="noStrike" normalizeH="0" baseline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" name="Picture 1" descr="C:\Users\Галина\КЕЙС 2019-2020г\картинки-ноты - апрель 2020г\music_notes_PNG13.png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 rot="2817030">
            <a:off x="4271765" y="3785577"/>
            <a:ext cx="5959532" cy="1570999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скрипичный"/>
          <p:cNvPicPr>
            <a:picLocks noChangeAspect="1" noChangeArrowheads="1"/>
          </p:cNvPicPr>
          <p:nvPr/>
        </p:nvPicPr>
        <p:blipFill>
          <a:blip r:embed="rId2" cstate="print">
            <a:lum bright="52000" contrast="-46000"/>
          </a:blip>
          <a:srcRect/>
          <a:stretch>
            <a:fillRect/>
          </a:stretch>
        </p:blipFill>
        <p:spPr bwMode="auto">
          <a:xfrm>
            <a:off x="4211638" y="0"/>
            <a:ext cx="4932362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AutoShape 12"/>
          <p:cNvSpPr>
            <a:spLocks noChangeArrowheads="1"/>
          </p:cNvSpPr>
          <p:nvPr/>
        </p:nvSpPr>
        <p:spPr bwMode="auto">
          <a:xfrm rot="21580293">
            <a:off x="435907" y="224902"/>
            <a:ext cx="3710290" cy="2561105"/>
          </a:xfrm>
          <a:custGeom>
            <a:avLst/>
            <a:gdLst>
              <a:gd name="T0" fmla="*/ 0 w 21600"/>
              <a:gd name="T1" fmla="*/ 1724 h 27603"/>
              <a:gd name="T2" fmla="*/ 150 w 21600"/>
              <a:gd name="T3" fmla="*/ 1724 h 27603"/>
              <a:gd name="T4" fmla="*/ 1080 w 21600"/>
              <a:gd name="T5" fmla="*/ 3449 h 27603"/>
              <a:gd name="T6" fmla="*/ 1080 w 21600"/>
              <a:gd name="T7" fmla="*/ 3257 h 27603"/>
              <a:gd name="T8" fmla="*/ 2159 w 21600"/>
              <a:gd name="T9" fmla="*/ 1724 h 27603"/>
              <a:gd name="T10" fmla="*/ 2009 w 21600"/>
              <a:gd name="T11" fmla="*/ 1724 h 27603"/>
              <a:gd name="T12" fmla="*/ 1080 w 21600"/>
              <a:gd name="T13" fmla="*/ 0 h 27603"/>
              <a:gd name="T14" fmla="*/ 1080 w 21600"/>
              <a:gd name="T15" fmla="*/ 192 h 276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1 w 21600"/>
              <a:gd name="T25" fmla="*/ 1921 h 27603"/>
              <a:gd name="T26" fmla="*/ 20099 w 21600"/>
              <a:gd name="T27" fmla="*/ 25682 h 276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603">
                <a:moveTo>
                  <a:pt x="0" y="0"/>
                </a:moveTo>
                <a:lnTo>
                  <a:pt x="0" y="27000"/>
                </a:lnTo>
                <a:lnTo>
                  <a:pt x="21600" y="27000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5498"/>
                </a:lnTo>
                <a:lnTo>
                  <a:pt x="20098" y="25498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642910" y="785794"/>
            <a:ext cx="3214710" cy="1428760"/>
            <a:chOff x="459007" y="0"/>
            <a:chExt cx="3325266" cy="1999424"/>
          </a:xfrm>
          <a:noFill/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59007" y="0"/>
              <a:ext cx="3325266" cy="19994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556611" y="97604"/>
              <a:ext cx="3130058" cy="180421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Переход к более развернутым и сложным танцевальным композициям, с использованием которых, можно продолжать развитие детского творчества в танце.</a:t>
              </a:r>
              <a:endPara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80" name="AutoShape 17"/>
          <p:cNvSpPr>
            <a:spLocks noChangeArrowheads="1"/>
          </p:cNvSpPr>
          <p:nvPr/>
        </p:nvSpPr>
        <p:spPr bwMode="auto">
          <a:xfrm>
            <a:off x="4714876" y="500042"/>
            <a:ext cx="3786214" cy="1500198"/>
          </a:xfrm>
          <a:custGeom>
            <a:avLst/>
            <a:gdLst>
              <a:gd name="T0" fmla="*/ 0 w 21600"/>
              <a:gd name="T1" fmla="*/ 875 h 27426"/>
              <a:gd name="T2" fmla="*/ 82 w 21600"/>
              <a:gd name="T3" fmla="*/ 875 h 27426"/>
              <a:gd name="T4" fmla="*/ 590 w 21600"/>
              <a:gd name="T5" fmla="*/ 1750 h 27426"/>
              <a:gd name="T6" fmla="*/ 590 w 21600"/>
              <a:gd name="T7" fmla="*/ 1646 h 27426"/>
              <a:gd name="T8" fmla="*/ 1179 w 21600"/>
              <a:gd name="T9" fmla="*/ 875 h 27426"/>
              <a:gd name="T10" fmla="*/ 1097 w 21600"/>
              <a:gd name="T11" fmla="*/ 875 h 27426"/>
              <a:gd name="T12" fmla="*/ 590 w 21600"/>
              <a:gd name="T13" fmla="*/ 0 h 27426"/>
              <a:gd name="T14" fmla="*/ 590 w 21600"/>
              <a:gd name="T15" fmla="*/ 104 h 27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2 w 21600"/>
              <a:gd name="T25" fmla="*/ 1905 h 27426"/>
              <a:gd name="T26" fmla="*/ 20098 w 21600"/>
              <a:gd name="T27" fmla="*/ 25521 h 274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426">
                <a:moveTo>
                  <a:pt x="0" y="0"/>
                </a:moveTo>
                <a:lnTo>
                  <a:pt x="0" y="25255"/>
                </a:lnTo>
                <a:lnTo>
                  <a:pt x="21600" y="25255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3753"/>
                </a:lnTo>
                <a:lnTo>
                  <a:pt x="20098" y="23753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 rot="21580293">
            <a:off x="4791781" y="4440141"/>
            <a:ext cx="3846612" cy="1918210"/>
          </a:xfrm>
          <a:custGeom>
            <a:avLst/>
            <a:gdLst>
              <a:gd name="T0" fmla="*/ 0 w 21600"/>
              <a:gd name="T1" fmla="*/ 1724 h 27603"/>
              <a:gd name="T2" fmla="*/ 150 w 21600"/>
              <a:gd name="T3" fmla="*/ 1724 h 27603"/>
              <a:gd name="T4" fmla="*/ 1080 w 21600"/>
              <a:gd name="T5" fmla="*/ 3449 h 27603"/>
              <a:gd name="T6" fmla="*/ 1080 w 21600"/>
              <a:gd name="T7" fmla="*/ 3257 h 27603"/>
              <a:gd name="T8" fmla="*/ 2159 w 21600"/>
              <a:gd name="T9" fmla="*/ 1724 h 27603"/>
              <a:gd name="T10" fmla="*/ 2009 w 21600"/>
              <a:gd name="T11" fmla="*/ 1724 h 27603"/>
              <a:gd name="T12" fmla="*/ 1080 w 21600"/>
              <a:gd name="T13" fmla="*/ 0 h 27603"/>
              <a:gd name="T14" fmla="*/ 1080 w 21600"/>
              <a:gd name="T15" fmla="*/ 192 h 276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1 w 21600"/>
              <a:gd name="T25" fmla="*/ 1921 h 27603"/>
              <a:gd name="T26" fmla="*/ 20099 w 21600"/>
              <a:gd name="T27" fmla="*/ 25682 h 276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603">
                <a:moveTo>
                  <a:pt x="0" y="0"/>
                </a:moveTo>
                <a:lnTo>
                  <a:pt x="0" y="27000"/>
                </a:lnTo>
                <a:lnTo>
                  <a:pt x="21600" y="27000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5498"/>
                </a:lnTo>
                <a:lnTo>
                  <a:pt x="20098" y="25498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2" name="Заголовок 5"/>
          <p:cNvSpPr txBox="1">
            <a:spLocks/>
          </p:cNvSpPr>
          <p:nvPr/>
        </p:nvSpPr>
        <p:spPr>
          <a:xfrm>
            <a:off x="5072066" y="642918"/>
            <a:ext cx="3286148" cy="1357322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«Конечный</a:t>
            </a:r>
            <a:r>
              <a:rPr kumimoji="0" lang="ru-RU" sz="3200" b="1" i="0" u="none" strike="noStrike" kern="0" cap="none" spc="0" normalizeH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результат</a:t>
            </a:r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3200" b="1" i="0" u="none" strike="noStrike" kern="0" cap="none" spc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785786" y="3857628"/>
            <a:ext cx="3214710" cy="1428760"/>
            <a:chOff x="459007" y="0"/>
            <a:chExt cx="3325266" cy="1999424"/>
          </a:xfrm>
          <a:noFill/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459007" y="0"/>
              <a:ext cx="3325266" cy="19994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556611" y="97604"/>
              <a:ext cx="3130058" cy="180421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Формирование музыкально-ритмических навыков: правильная осанка, постановка корпуса, танцевальные элементы, парные движения, ориентация в пространстве.</a:t>
              </a:r>
              <a:endPara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Скругленный прямоугольник 4"/>
          <p:cNvSpPr/>
          <p:nvPr/>
        </p:nvSpPr>
        <p:spPr>
          <a:xfrm>
            <a:off x="5214942" y="4714884"/>
            <a:ext cx="3025992" cy="12892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Овладение детьми навыка самостоятельного исполнения музыкально-ритмических движений и танцев.</a:t>
            </a:r>
            <a:endParaRPr lang="ru-RU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5000628" y="2428868"/>
            <a:ext cx="3214710" cy="1428760"/>
            <a:chOff x="459007" y="0"/>
            <a:chExt cx="3325266" cy="1999424"/>
          </a:xfrm>
          <a:noFill/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459007" y="0"/>
              <a:ext cx="3325266" cy="19994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556611" y="97604"/>
              <a:ext cx="3130058" cy="180421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Проявление творческой инициативы у старших дошкольников.</a:t>
              </a:r>
              <a:endPara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AutoShape 12"/>
          <p:cNvSpPr>
            <a:spLocks noChangeArrowheads="1"/>
          </p:cNvSpPr>
          <p:nvPr/>
        </p:nvSpPr>
        <p:spPr bwMode="auto">
          <a:xfrm rot="21580293">
            <a:off x="4790351" y="2438676"/>
            <a:ext cx="3710737" cy="1419317"/>
          </a:xfrm>
          <a:custGeom>
            <a:avLst/>
            <a:gdLst>
              <a:gd name="T0" fmla="*/ 0 w 21600"/>
              <a:gd name="T1" fmla="*/ 1724 h 27603"/>
              <a:gd name="T2" fmla="*/ 150 w 21600"/>
              <a:gd name="T3" fmla="*/ 1724 h 27603"/>
              <a:gd name="T4" fmla="*/ 1080 w 21600"/>
              <a:gd name="T5" fmla="*/ 3449 h 27603"/>
              <a:gd name="T6" fmla="*/ 1080 w 21600"/>
              <a:gd name="T7" fmla="*/ 3257 h 27603"/>
              <a:gd name="T8" fmla="*/ 2159 w 21600"/>
              <a:gd name="T9" fmla="*/ 1724 h 27603"/>
              <a:gd name="T10" fmla="*/ 2009 w 21600"/>
              <a:gd name="T11" fmla="*/ 1724 h 27603"/>
              <a:gd name="T12" fmla="*/ 1080 w 21600"/>
              <a:gd name="T13" fmla="*/ 0 h 27603"/>
              <a:gd name="T14" fmla="*/ 1080 w 21600"/>
              <a:gd name="T15" fmla="*/ 192 h 276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1 w 21600"/>
              <a:gd name="T25" fmla="*/ 1921 h 27603"/>
              <a:gd name="T26" fmla="*/ 20099 w 21600"/>
              <a:gd name="T27" fmla="*/ 25682 h 276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603">
                <a:moveTo>
                  <a:pt x="0" y="0"/>
                </a:moveTo>
                <a:lnTo>
                  <a:pt x="0" y="27000"/>
                </a:lnTo>
                <a:lnTo>
                  <a:pt x="21600" y="27000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5498"/>
                </a:lnTo>
                <a:lnTo>
                  <a:pt x="20098" y="25498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29" name="Стрелка вверх 28"/>
          <p:cNvSpPr/>
          <p:nvPr/>
        </p:nvSpPr>
        <p:spPr>
          <a:xfrm>
            <a:off x="6500826" y="3857628"/>
            <a:ext cx="484632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верх 29"/>
          <p:cNvSpPr/>
          <p:nvPr/>
        </p:nvSpPr>
        <p:spPr>
          <a:xfrm>
            <a:off x="6429388" y="1928802"/>
            <a:ext cx="484632" cy="4286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верх 30"/>
          <p:cNvSpPr/>
          <p:nvPr/>
        </p:nvSpPr>
        <p:spPr>
          <a:xfrm rot="5400000">
            <a:off x="4175946" y="967534"/>
            <a:ext cx="484632" cy="4069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верх 26"/>
          <p:cNvSpPr/>
          <p:nvPr/>
        </p:nvSpPr>
        <p:spPr>
          <a:xfrm rot="908910">
            <a:off x="4110592" y="1828102"/>
            <a:ext cx="484632" cy="14177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 rot="21580293">
            <a:off x="507750" y="3298548"/>
            <a:ext cx="3778913" cy="2702378"/>
          </a:xfrm>
          <a:custGeom>
            <a:avLst/>
            <a:gdLst>
              <a:gd name="T0" fmla="*/ 0 w 21600"/>
              <a:gd name="T1" fmla="*/ 1724 h 27603"/>
              <a:gd name="T2" fmla="*/ 150 w 21600"/>
              <a:gd name="T3" fmla="*/ 1724 h 27603"/>
              <a:gd name="T4" fmla="*/ 1080 w 21600"/>
              <a:gd name="T5" fmla="*/ 3449 h 27603"/>
              <a:gd name="T6" fmla="*/ 1080 w 21600"/>
              <a:gd name="T7" fmla="*/ 3257 h 27603"/>
              <a:gd name="T8" fmla="*/ 2159 w 21600"/>
              <a:gd name="T9" fmla="*/ 1724 h 27603"/>
              <a:gd name="T10" fmla="*/ 2009 w 21600"/>
              <a:gd name="T11" fmla="*/ 1724 h 27603"/>
              <a:gd name="T12" fmla="*/ 1080 w 21600"/>
              <a:gd name="T13" fmla="*/ 0 h 27603"/>
              <a:gd name="T14" fmla="*/ 1080 w 21600"/>
              <a:gd name="T15" fmla="*/ 192 h 276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501 w 21600"/>
              <a:gd name="T25" fmla="*/ 1921 h 27603"/>
              <a:gd name="T26" fmla="*/ 20099 w 21600"/>
              <a:gd name="T27" fmla="*/ 25682 h 276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7603">
                <a:moveTo>
                  <a:pt x="0" y="0"/>
                </a:moveTo>
                <a:lnTo>
                  <a:pt x="0" y="27000"/>
                </a:lnTo>
                <a:lnTo>
                  <a:pt x="21600" y="27000"/>
                </a:lnTo>
                <a:lnTo>
                  <a:pt x="21600" y="0"/>
                </a:lnTo>
                <a:close/>
                <a:moveTo>
                  <a:pt x="1502" y="1502"/>
                </a:moveTo>
                <a:lnTo>
                  <a:pt x="1502" y="25498"/>
                </a:lnTo>
                <a:lnTo>
                  <a:pt x="20098" y="25498"/>
                </a:lnTo>
                <a:lnTo>
                  <a:pt x="20098" y="1502"/>
                </a:lnTo>
                <a:close/>
              </a:path>
            </a:pathLst>
          </a:custGeom>
          <a:gradFill rotWithShape="0">
            <a:gsLst>
              <a:gs pos="0">
                <a:srgbClr val="55261C"/>
              </a:gs>
              <a:gs pos="6000">
                <a:srgbClr val="EBDAD4"/>
              </a:gs>
              <a:gs pos="28999">
                <a:srgbClr val="C0524E"/>
              </a:gs>
              <a:gs pos="42000">
                <a:srgbClr val="80302D"/>
              </a:gs>
              <a:gs pos="44000">
                <a:srgbClr val="9C6563"/>
              </a:gs>
              <a:gs pos="48000">
                <a:srgbClr val="FFFFFF"/>
              </a:gs>
              <a:gs pos="78999">
                <a:srgbClr val="83A7C3"/>
              </a:gs>
              <a:gs pos="87000">
                <a:srgbClr val="768FB9"/>
              </a:gs>
              <a:gs pos="92000">
                <a:srgbClr val="83A7C3"/>
              </a:gs>
              <a:gs pos="100000">
                <a:srgbClr val="DCEBF5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1343</Words>
  <Application>Microsoft Office PowerPoint</Application>
  <PresentationFormat>Экран (4:3)</PresentationFormat>
  <Paragraphs>150</Paragraphs>
  <Slides>39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Оформление по умолчанию</vt:lpstr>
      <vt:lpstr>«Развитие творческих способностей дошкольников посредством музыкального воспитания»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Company>panzins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Борькина</dc:creator>
  <cp:lastModifiedBy>Галина</cp:lastModifiedBy>
  <cp:revision>167</cp:revision>
  <dcterms:created xsi:type="dcterms:W3CDTF">2009-10-15T17:08:25Z</dcterms:created>
  <dcterms:modified xsi:type="dcterms:W3CDTF">2020-12-06T18:34:42Z</dcterms:modified>
</cp:coreProperties>
</file>