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CBA6-9145-4265-9245-CC05684F0663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31F3-D714-459C-91D0-60C4B70B1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91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CBA6-9145-4265-9245-CC05684F0663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31F3-D714-459C-91D0-60C4B70B1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971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CBA6-9145-4265-9245-CC05684F0663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31F3-D714-459C-91D0-60C4B70B1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89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CBA6-9145-4265-9245-CC05684F0663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31F3-D714-459C-91D0-60C4B70B1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830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CBA6-9145-4265-9245-CC05684F0663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31F3-D714-459C-91D0-60C4B70B1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04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CBA6-9145-4265-9245-CC05684F0663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31F3-D714-459C-91D0-60C4B70B1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CBA6-9145-4265-9245-CC05684F0663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31F3-D714-459C-91D0-60C4B70B1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75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CBA6-9145-4265-9245-CC05684F0663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31F3-D714-459C-91D0-60C4B70B1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305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CBA6-9145-4265-9245-CC05684F0663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31F3-D714-459C-91D0-60C4B70B1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098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CBA6-9145-4265-9245-CC05684F0663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31F3-D714-459C-91D0-60C4B70B1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306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CBA6-9145-4265-9245-CC05684F0663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31F3-D714-459C-91D0-60C4B70B1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516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1CBA6-9145-4265-9245-CC05684F0663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031F3-D714-459C-91D0-60C4B70B1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04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65125"/>
            <a:ext cx="12071758" cy="1325563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Федеральное казенное дошкольное образовательное учреждение детский сад 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комбинированного вида № 2 «Сказка»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91" y="3115747"/>
            <a:ext cx="3840480" cy="21336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300294"/>
            <a:ext cx="10515600" cy="4876669"/>
          </a:xfrm>
        </p:spPr>
        <p:txBody>
          <a:bodyPr/>
          <a:lstStyle/>
          <a:p>
            <a:pPr algn="ctr"/>
            <a:endParaRPr lang="ru-RU" dirty="0"/>
          </a:p>
          <a:p>
            <a:pPr marL="0" indent="0" algn="ctr">
              <a:buNone/>
            </a:pPr>
            <a:r>
              <a:rPr lang="ru-RU" i="1" dirty="0"/>
              <a:t>«</a:t>
            </a:r>
            <a:r>
              <a:rPr lang="ru-RU" b="1" i="1" dirty="0"/>
              <a:t>Артикуляционная гимнастика — основа формирования правильного звукопроизношения дошкольников</a:t>
            </a:r>
            <a:r>
              <a:rPr lang="ru-RU" i="1" dirty="0"/>
              <a:t>»</a:t>
            </a:r>
            <a:endParaRPr lang="ru-RU" i="1" dirty="0">
              <a:effectLst/>
            </a:endParaRPr>
          </a:p>
          <a:p>
            <a:endParaRPr lang="ru-RU" i="1" dirty="0"/>
          </a:p>
          <a:p>
            <a:endParaRPr lang="ru-RU" i="1" dirty="0"/>
          </a:p>
          <a:p>
            <a:pPr marL="0" indent="0" algn="ctr">
              <a:buNone/>
            </a:pPr>
            <a:endParaRPr lang="ru-RU" i="1" dirty="0"/>
          </a:p>
          <a:p>
            <a:pPr marL="0" indent="0" algn="r">
              <a:buNone/>
            </a:pPr>
            <a:r>
              <a:rPr lang="ru-RU" i="1" dirty="0"/>
              <a:t>  </a:t>
            </a:r>
            <a:r>
              <a:rPr lang="ru-RU" sz="2000" i="1" dirty="0"/>
              <a:t>Подготовила: воспитатель</a:t>
            </a:r>
          </a:p>
          <a:p>
            <a:pPr marL="0" indent="0" algn="r">
              <a:buNone/>
            </a:pPr>
            <a:r>
              <a:rPr lang="ru-RU" sz="2000" i="1" dirty="0"/>
              <a:t>Ильина А.Е.</a:t>
            </a:r>
          </a:p>
        </p:txBody>
      </p:sp>
    </p:spTree>
    <p:extLst>
      <p:ext uri="{BB962C8B-B14F-4D97-AF65-F5344CB8AC3E}">
        <p14:creationId xmlns:p14="http://schemas.microsoft.com/office/powerpoint/2010/main" val="1426910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98" y="0"/>
            <a:ext cx="10763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54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49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40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" y="571500"/>
            <a:ext cx="6786693" cy="5715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81353" y="1458141"/>
            <a:ext cx="5255623" cy="394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55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58641" y="1585519"/>
            <a:ext cx="8321879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b="1" i="1" dirty="0">
                <a:latin typeface="Times New Roman, serif"/>
              </a:rPr>
              <a:t>	Своевременное овладение правильной, чистой речью имеет огромное значение для формирования полноценной личности. Человек с хорошо развитой речью легко вступает в общение, он может понятно выражать свои мысли и желания, задавать вопросы, договариваться о совместной деятельности. И наоборот, неясная речь весьма затрудняет взаимоотношения с окружающими и нередко накладывает тяжёлый отпечаток на характер человека. Правильная, хорошо развитая речь является одним из основных показателей готовности ребёнка к успешному обучению в школе.</a:t>
            </a:r>
            <a:endParaRPr lang="ru-RU" b="1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01349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793" y="662730"/>
            <a:ext cx="10553349" cy="1182848"/>
          </a:xfrm>
        </p:spPr>
        <p:txBody>
          <a:bodyPr/>
          <a:lstStyle/>
          <a:p>
            <a:r>
              <a:rPr lang="ru-RU" b="1" i="1" dirty="0"/>
              <a:t>Что такое артикуляционная гимнастика?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80470" y="2189527"/>
            <a:ext cx="8841996" cy="1735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i="1" dirty="0">
                <a:latin typeface="Times New Roman, serif"/>
              </a:rPr>
              <a:t>Артикуляционная гимнастика - это совокупность специальных упражнений, направленных на укрепление мышц артикуляционного аппарата, развитие силы, подвижности и </a:t>
            </a:r>
            <a:r>
              <a:rPr lang="ru-RU" i="1" dirty="0" err="1">
                <a:latin typeface="Times New Roman, serif"/>
              </a:rPr>
              <a:t>дифференцированности</a:t>
            </a:r>
            <a:r>
              <a:rPr lang="ru-RU" i="1" dirty="0">
                <a:latin typeface="Times New Roman, serif"/>
              </a:rPr>
              <a:t> движений органов, участвующих в речевом процессе. Она занимает одно из ведущих мест в преодолении речевых нарушений у детей. </a:t>
            </a:r>
            <a:endParaRPr lang="ru-RU" b="0" i="1" dirty="0">
              <a:effectLst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086" y="4466399"/>
            <a:ext cx="7802896" cy="185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3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5127" y="595618"/>
            <a:ext cx="10721129" cy="109507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Зачем нужна артикуляционная гимнастика?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3240" y="2097247"/>
            <a:ext cx="9860560" cy="4079715"/>
          </a:xfrm>
        </p:spPr>
        <p:txBody>
          <a:bodyPr/>
          <a:lstStyle/>
          <a:p>
            <a:r>
              <a:rPr lang="ru-RU" i="1" dirty="0"/>
              <a:t>1. Для улучшения подвижности органов артикуляции.</a:t>
            </a:r>
          </a:p>
          <a:p>
            <a:r>
              <a:rPr lang="ru-RU" i="1" dirty="0"/>
              <a:t>2. Для выработки навыков использования точных позиций губ и языка для правильного произнесения того или иного звука.</a:t>
            </a:r>
          </a:p>
          <a:p>
            <a:r>
              <a:rPr lang="ru-RU" i="1" dirty="0"/>
              <a:t>3. Для развития гибкости органов речевого аппарата.</a:t>
            </a:r>
          </a:p>
          <a:p>
            <a:r>
              <a:rPr lang="ru-RU" i="1" dirty="0"/>
              <a:t>4. Для укрепления мышц лица.</a:t>
            </a:r>
          </a:p>
        </p:txBody>
      </p:sp>
    </p:spTree>
    <p:extLst>
      <p:ext uri="{BB962C8B-B14F-4D97-AF65-F5344CB8AC3E}">
        <p14:creationId xmlns:p14="http://schemas.microsoft.com/office/powerpoint/2010/main" val="2520379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Правила выполнения артикуляционной гимнастики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sz="2600" i="1" dirty="0"/>
              <a:t>Проводите артикуляционную гимнастику регулярно. Лучше заниматься ежедневно </a:t>
            </a:r>
          </a:p>
          <a:p>
            <a:pPr marL="0" indent="0" algn="just">
              <a:buNone/>
            </a:pPr>
            <a:r>
              <a:rPr lang="ru-RU" sz="2600" i="1" dirty="0"/>
              <a:t>    2 раза в день по 5–10 минут. Каждое упражнение надо повторять 5-7 раз;</a:t>
            </a:r>
            <a:endParaRPr lang="ru-RU" sz="2600" b="0" i="1" dirty="0">
              <a:effectLst/>
            </a:endParaRPr>
          </a:p>
          <a:p>
            <a:pPr algn="just"/>
            <a:r>
              <a:rPr lang="ru-RU" sz="2600" i="1" dirty="0"/>
              <a:t>Упражнения выполняйте сидя перед большим зеркалом, где ребенок будет видеть и себя, и вас. Следите за положением ребенка, сидя ребенок должен чувствовать себя комфортно.</a:t>
            </a:r>
            <a:endParaRPr lang="ru-RU" sz="2600" b="0" i="1" dirty="0">
              <a:effectLst/>
            </a:endParaRPr>
          </a:p>
          <a:p>
            <a:pPr algn="just"/>
            <a:r>
              <a:rPr lang="ru-RU" sz="2600" i="1" dirty="0"/>
              <a:t>Обязательно следите, чтобы ребенок выполнял упражнения медленно, плавно и четко.</a:t>
            </a:r>
            <a:endParaRPr lang="ru-RU" sz="2600" b="0" i="1" dirty="0">
              <a:effectLst/>
            </a:endParaRPr>
          </a:p>
          <a:p>
            <a:pPr algn="just"/>
            <a:r>
              <a:rPr lang="ru-RU" sz="2600" i="1" dirty="0"/>
              <a:t>Статические положения языка надо удерживать 10-15 секунд, увеличивая время постепенно, начиная с 2-3 секунд.</a:t>
            </a:r>
            <a:endParaRPr lang="ru-RU" sz="2600" b="0" i="1" dirty="0">
              <a:effectLst/>
            </a:endParaRPr>
          </a:p>
          <a:p>
            <a:pPr algn="just"/>
            <a:r>
              <a:rPr lang="ru-RU" sz="2600" i="1" dirty="0"/>
              <a:t>Обязательно хвалите ребенка и не показывайте своего разочарования, если у него что-то не получается. Даже малейший успех в выполнении упражнения- это уже результат.</a:t>
            </a:r>
            <a:endParaRPr lang="ru-RU" sz="2600" b="0" i="1" dirty="0">
              <a:effectLst/>
            </a:endParaRPr>
          </a:p>
          <a:p>
            <a:pPr algn="just"/>
            <a:r>
              <a:rPr lang="ru-RU" sz="2600" i="1" dirty="0"/>
              <a:t>Проводить артикуляционную гимнастику лучше в игровой форме. Для поддержания интереса к выполнению упражнений можно использовать различные стихотворные сопровождения для каждого вида упражнений.</a:t>
            </a:r>
            <a:endParaRPr lang="ru-RU" sz="2600" b="0" i="1" dirty="0">
              <a:effectLst/>
            </a:endParaRPr>
          </a:p>
          <a:p>
            <a:pPr marL="0" indent="0">
              <a:buNone/>
            </a:pPr>
            <a:br>
              <a:rPr lang="ru-RU" sz="2000" b="0" i="0" dirty="0">
                <a:effectLst/>
              </a:rPr>
            </a:br>
            <a:endParaRPr lang="ru-RU" sz="2000" b="0" i="0" dirty="0">
              <a:effectLst/>
            </a:endParaRPr>
          </a:p>
          <a:p>
            <a:pPr marL="0" indent="0" algn="just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81435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158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070" y="600892"/>
            <a:ext cx="10268124" cy="1367246"/>
          </a:xfrm>
        </p:spPr>
        <p:txBody>
          <a:bodyPr>
            <a:normAutofit/>
          </a:bodyPr>
          <a:lstStyle/>
          <a:p>
            <a:pPr algn="ctr"/>
            <a:r>
              <a:rPr lang="ru-RU" b="1" i="1" dirty="0"/>
              <a:t>Методика проведения артикуляционных упражнений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451" y="2229394"/>
            <a:ext cx="6270171" cy="396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52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6" y="537944"/>
            <a:ext cx="6855204" cy="5715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42462" y="1514747"/>
            <a:ext cx="5220789" cy="391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98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387" y="453005"/>
            <a:ext cx="9144000" cy="61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932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34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0"/>
            <a:ext cx="9124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622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1681</TotalTime>
  <Words>350</Words>
  <Application>Microsoft Office PowerPoint</Application>
  <PresentationFormat>Широкоэкранный</PresentationFormat>
  <Paragraphs>26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Times New Roman, serif</vt:lpstr>
      <vt:lpstr>Тема Office</vt:lpstr>
      <vt:lpstr>Федеральное казенное дошкольное образовательное учреждение детский сад  комбинированного вида № 2 «Сказка»</vt:lpstr>
      <vt:lpstr>Что такое артикуляционная гимнастика?</vt:lpstr>
      <vt:lpstr>Зачем нужна артикуляционная гимнастика?</vt:lpstr>
      <vt:lpstr>Правила выполнения артикуляционной гимнастики</vt:lpstr>
      <vt:lpstr>Методика проведения артикуляционных упражнений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ФКДОУ Детский сад комбинированного вида №2 «Сказка»</dc:title>
  <dc:creator>Александра Ильина</dc:creator>
  <cp:lastModifiedBy>anastasiahripko@yandex.ru</cp:lastModifiedBy>
  <cp:revision>21</cp:revision>
  <dcterms:created xsi:type="dcterms:W3CDTF">2021-02-07T17:15:12Z</dcterms:created>
  <dcterms:modified xsi:type="dcterms:W3CDTF">2021-02-10T09:19:11Z</dcterms:modified>
</cp:coreProperties>
</file>