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82" r:id="rId2"/>
    <p:sldId id="283" r:id="rId3"/>
    <p:sldId id="284" r:id="rId4"/>
    <p:sldId id="268" r:id="rId5"/>
    <p:sldId id="277" r:id="rId6"/>
    <p:sldId id="274" r:id="rId7"/>
    <p:sldId id="279" r:id="rId8"/>
    <p:sldId id="264" r:id="rId9"/>
    <p:sldId id="272" r:id="rId10"/>
    <p:sldId id="261" r:id="rId11"/>
    <p:sldId id="262" r:id="rId12"/>
    <p:sldId id="265" r:id="rId13"/>
    <p:sldId id="266" r:id="rId14"/>
    <p:sldId id="280" r:id="rId15"/>
    <p:sldId id="285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52" autoAdjust="0"/>
    <p:restoredTop sz="94660"/>
  </p:normalViewPr>
  <p:slideViewPr>
    <p:cSldViewPr>
      <p:cViewPr varScale="1">
        <p:scale>
          <a:sx n="86" d="100"/>
          <a:sy n="86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7E339D-BBDD-4595-A954-2C041580B3B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50C0C3-9B02-4D05-8349-77113177DA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solidFill>
                  <a:schemeClr val="tx1"/>
                </a:solidFill>
              </a:rPr>
              <a:t>ФКДОУ Детский сад №2 «Сказка»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500174"/>
            <a:ext cx="8072494" cy="1857388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Сообщение на тему: </a:t>
            </a:r>
          </a:p>
          <a:p>
            <a:pPr algn="ctr"/>
            <a:r>
              <a:rPr lang="ru-RU" sz="2500" dirty="0" smtClean="0"/>
              <a:t>«Организация развивающей предметно-пространственной среды для художественно-эстетического воспитания дошкольников»</a:t>
            </a:r>
            <a:endParaRPr lang="ru-RU" sz="25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85720" y="5429264"/>
            <a:ext cx="8624918" cy="10001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429256" y="3786190"/>
            <a:ext cx="3409944" cy="192882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714876" y="3857628"/>
            <a:ext cx="4124324" cy="10715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3152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 воспитатель: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Кудякова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И.А.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785786" y="5786454"/>
            <a:ext cx="8205814" cy="50006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8003232" cy="17281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Книжный уголок размещён рядом с зоной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познавательного развития.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книги обновляются, новые книги выставляются в соответствии с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по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чтению, темой периода, по каждой возрастной группе.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2371113" cy="260225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785926"/>
            <a:ext cx="2381491" cy="2961341"/>
          </a:xfrm>
          <a:prstGeom prst="rect">
            <a:avLst/>
          </a:prstGeom>
        </p:spPr>
      </p:pic>
      <p:pic>
        <p:nvPicPr>
          <p:cNvPr id="8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4690558"/>
            <a:ext cx="2167442" cy="216744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071678"/>
            <a:ext cx="2326740" cy="310232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357694"/>
            <a:ext cx="2500330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96944" cy="216024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развития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театрального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творчества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группе организовано место, где подобраны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соответствующие пособия с использованием фланелеграфа, масок сказочных персонажей, а также различные виды театра (пальчиковый, магнитный, настольный, кукольный).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285992"/>
            <a:ext cx="1714480" cy="192882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7" y="4286256"/>
            <a:ext cx="2000263" cy="214314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286256"/>
            <a:ext cx="1928826" cy="2071702"/>
          </a:xfrm>
          <a:prstGeom prst="rect">
            <a:avLst/>
          </a:prstGeo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357694"/>
            <a:ext cx="1928826" cy="2122054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1928802"/>
            <a:ext cx="2214578" cy="214314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4286256"/>
            <a:ext cx="2143140" cy="2143164"/>
          </a:xfrm>
          <a:prstGeom prst="rect">
            <a:avLst/>
          </a:prstGeom>
        </p:spPr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2000240"/>
            <a:ext cx="2286016" cy="2143140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2117616" y="2525798"/>
            <a:ext cx="1882074" cy="12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0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8280920" cy="2278606"/>
          </a:xfrm>
        </p:spPr>
        <p:txBody>
          <a:bodyPr>
            <a:noAutofit/>
          </a:bodyPr>
          <a:lstStyle/>
          <a:p>
            <a:pPr algn="just"/>
            <a: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занятий музыкой 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нашем детском саду имеется 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музыкальный зал, оснащённый оборудованием: 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музыкальным 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центром, 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микрофоном, 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фортепиано,  детскими музыкальными инструментами, музыкальными пособиями, дидактическими играми и игрушками, костюмами и соответствующей 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литературой.</a:t>
            </a:r>
            <a:endParaRPr lang="ru-RU" sz="24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5357818" y="4643446"/>
            <a:ext cx="3357592" cy="19272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2500306"/>
            <a:ext cx="2411412" cy="1808162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21817"/>
            <a:ext cx="3662072" cy="27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363272" cy="375685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Оформление участков детского сада также способствует художественно -эстетическому развитию. С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этой целью мы организовываем пространство в ДОУ так, чтобы оно воспитывало в детской душе красоту, пробуждало эстетические чувства, способствовало творческим проявлениям. Художественно-творческая деятельность дарит детям радость познания, творчества. Испытав это чувство однажды, ребенок стремиться снова и снова в своих рисунках, аппликациях, поделках рассказать о том, что узнал, увидел, пережил.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3108" y="4143380"/>
            <a:ext cx="3286148" cy="235745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1538316" cy="2357454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071942"/>
            <a:ext cx="2428892" cy="242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6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686304" cy="607223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созданной обстановке успешность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художественно-эстетической деятельности определяется увлеченностью и способностью детей свободно использовать приобретенные знания, умения и навыки в самом процессе деятельности и находить оригинальные решения поставленных задач. У детей постоянно развивается творческое, гибкое мышление, фантазия и воображение. Творческий поиск в конкретном виде деятельности приводит к положительным результатам.</a:t>
            </a:r>
          </a:p>
          <a:p>
            <a:pPr algn="just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1714488"/>
            <a:ext cx="2903141" cy="4433888"/>
          </a:xfrm>
        </p:spPr>
      </p:pic>
    </p:spTree>
    <p:extLst>
      <p:ext uri="{BB962C8B-B14F-4D97-AF65-F5344CB8AC3E}">
        <p14:creationId xmlns:p14="http://schemas.microsoft.com/office/powerpoint/2010/main" xmlns="" val="26820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07196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ru-RU" sz="2400" dirty="0" smtClean="0"/>
              <a:t>1. Основная </a:t>
            </a:r>
            <a:r>
              <a:rPr lang="ru-RU" sz="2400" dirty="0" smtClean="0"/>
              <a:t>образовательная программа </a:t>
            </a:r>
            <a:r>
              <a:rPr lang="ru-RU" sz="2400" dirty="0" smtClean="0"/>
              <a:t>дошкольного</a:t>
            </a:r>
          </a:p>
          <a:p>
            <a:pPr marL="457200" indent="-457200" algn="just">
              <a:buNone/>
            </a:pPr>
            <a:r>
              <a:rPr lang="ru-RU" sz="2400" dirty="0" smtClean="0"/>
              <a:t>образования </a:t>
            </a:r>
            <a:r>
              <a:rPr lang="ru-RU" sz="2400" dirty="0" smtClean="0"/>
              <a:t>«От рождения до школы» под </a:t>
            </a:r>
            <a:r>
              <a:rPr lang="ru-RU" sz="2400" dirty="0" smtClean="0"/>
              <a:t>редакцией</a:t>
            </a:r>
          </a:p>
          <a:p>
            <a:pPr marL="457200" indent="-457200" algn="just">
              <a:buNone/>
            </a:pPr>
            <a:r>
              <a:rPr lang="ru-RU" sz="2400" dirty="0" smtClean="0"/>
              <a:t>Н.Е</a:t>
            </a:r>
            <a:r>
              <a:rPr lang="ru-RU" sz="2400" dirty="0" smtClean="0"/>
              <a:t>. </a:t>
            </a:r>
            <a:r>
              <a:rPr lang="ru-RU" sz="2400" dirty="0" err="1" smtClean="0"/>
              <a:t>Вераксы</a:t>
            </a:r>
            <a:r>
              <a:rPr lang="ru-RU" sz="2400" dirty="0" smtClean="0"/>
              <a:t>; Т.С. Комаровой, Мозаика-Синтез, </a:t>
            </a:r>
            <a:endParaRPr lang="ru-RU" sz="2400" dirty="0" smtClean="0"/>
          </a:p>
          <a:p>
            <a:pPr marL="457200" indent="-457200" algn="just">
              <a:buNone/>
            </a:pPr>
            <a:r>
              <a:rPr lang="ru-RU" sz="2400" dirty="0" smtClean="0"/>
              <a:t>Москва</a:t>
            </a:r>
            <a:r>
              <a:rPr lang="ru-RU" sz="2400" dirty="0" smtClean="0"/>
              <a:t>, 2016 г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Бородкина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Н.В. Изобразительная деятельность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детском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Конспекты занятий с детьми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Академия развития,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Ветлугина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И.А. Эстетическое воспитание в детском саду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Москва,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1985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715419"/>
            <a:ext cx="5029200" cy="2828925"/>
          </a:xfrm>
        </p:spPr>
      </p:pic>
    </p:spTree>
    <p:extLst>
      <p:ext uri="{BB962C8B-B14F-4D97-AF65-F5344CB8AC3E}">
        <p14:creationId xmlns:p14="http://schemas.microsoft.com/office/powerpoint/2010/main" xmlns="" val="18154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11430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8185052" cy="457203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Особое внимание в ФКДОУ Детский сад №2 «Сказка» уделяется эстетическому оформлению помещений, поскольку развивающая предметно – пространственная среда играет большую роль в формировании личностных качеств дошкольников.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находится в детском саду весь день и окружающая обстановка должна радовать его, способствовать пробуждению положительных эмоций и воспитанию хорошего вкуса.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358246" cy="5786478"/>
          </a:xfrm>
        </p:spPr>
        <p:txBody>
          <a:bodyPr>
            <a:normAutofit fontScale="85000" lnSpcReduction="20000"/>
          </a:bodyPr>
          <a:lstStyle/>
          <a:p>
            <a:pPr lvl="0"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потенциала ребенка, создание условий для его самореализации, через художественно-эстетическую деятельность.</a:t>
            </a:r>
          </a:p>
          <a:p>
            <a:pPr lvl="0"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цели осуществляется через решение задач:</a:t>
            </a:r>
          </a:p>
          <a:p>
            <a:pPr lvl="0"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•организация предметно-развивающей среды в группах ДОУ в художественно-творческой деятельности;</a:t>
            </a:r>
          </a:p>
          <a:p>
            <a:pPr lvl="0"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•развитие продуктивной деятельности и творческого потенциала детей (рисование, лепка, аппликация, художественный труд);</a:t>
            </a:r>
          </a:p>
          <a:p>
            <a:pPr lvl="0"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•использование нетрадиционных, интегрированных форм ООД;</a:t>
            </a:r>
          </a:p>
          <a:p>
            <a:pPr lvl="0"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•привлечение родителей и детей к народному творчеству и совместной деятельности по художественно-эстетическому воспитанию.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00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9984" cy="1596716"/>
          </a:xfrm>
        </p:spPr>
        <p:txBody>
          <a:bodyPr>
            <a:normAutofit fontScale="90000"/>
          </a:bodyPr>
          <a:lstStyle/>
          <a:p>
            <a:pPr marL="73152" lvl="0" algn="ctr">
              <a:spcBef>
                <a:spcPct val="20000"/>
              </a:spcBef>
            </a:pPr>
            <a:r>
              <a:rPr lang="ru-RU" sz="2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2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sz="2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  <a:t>Развивающая  среда группы начинается </a:t>
            </a:r>
            <a:r>
              <a:rPr lang="ru-RU" sz="2400" b="0" dirty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  <a:t>с оформления раздевалки. </a:t>
            </a:r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  <a:t>Оформление группы имеет эстетическое и  </a:t>
            </a:r>
            <a:r>
              <a:rPr lang="ru-RU" sz="2400" b="0" dirty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  <a:t>определенное смысловое значение. </a:t>
            </a:r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1800" b="0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1800" b="0" dirty="0">
                <a:ln>
                  <a:noFill/>
                </a:ln>
                <a:solidFill>
                  <a:prstClr val="white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7158" y="4084638"/>
            <a:ext cx="3167886" cy="24669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785926"/>
            <a:ext cx="3071834" cy="2236788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714488"/>
            <a:ext cx="3214709" cy="2071702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1107" y="4143380"/>
            <a:ext cx="3025256" cy="2268942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869453"/>
            <a:ext cx="1658442" cy="1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3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76673"/>
            <a:ext cx="8136904" cy="220084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Создавая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учитывает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период обучения,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сезонность.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Так, осенью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часто украшают букетами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осенних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листьев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поднос выкладывают   муляжи овощей и фруктов;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украшают окна  снежинками и силуэтами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сказочных героев,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бумаги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 с детьми, на потолок закрепляют различные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мобили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14612" y="4357694"/>
            <a:ext cx="3072341" cy="2304256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9311" y="2928934"/>
            <a:ext cx="2621257" cy="3495010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857496"/>
            <a:ext cx="2143140" cy="2714644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357264"/>
            <a:ext cx="1687564" cy="21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0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sz="half" idx="1"/>
          </p:nvPr>
        </p:nvSpPr>
        <p:spPr>
          <a:xfrm>
            <a:off x="395536" y="285728"/>
            <a:ext cx="7992888" cy="4071966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группе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находится игровой центр, который 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озволяет создавать условия для творческой деятельности детей, развития фантазии, формирования игровых умений, реализации игровых замыслов, воспитания дружеских взаимоотношений между детьми. В игровом центре  на полу находится ковёр – место сбора всех детей. Игровой центр оснащен уголками и атрибутами для сюжетно – ролевых игр, подобранных с учётом возрастных и индивидуальных особенностей детей, куклами,  машинами, игрушечными дикими и домашними животными.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4399288"/>
            <a:ext cx="3321916" cy="2144503"/>
          </a:xfrm>
        </p:spPr>
      </p:pic>
      <p:pic>
        <p:nvPicPr>
          <p:cNvPr id="12" name="Объект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4357694"/>
            <a:ext cx="2167442" cy="21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1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7704856" cy="3453533"/>
          </a:xfrm>
        </p:spPr>
        <p:txBody>
          <a:bodyPr>
            <a:normAutofit fontScale="32500" lnSpcReduction="20000"/>
          </a:bodyPr>
          <a:lstStyle/>
          <a:p>
            <a:pPr marL="137160" indent="0" algn="just">
              <a:buNone/>
            </a:pP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Строительно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- конструктивный центр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содержит 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разнообразный строительный материал, который хранится на открытых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стеллажах, с помощью который ребята создают необходимую для игр обстановку. 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Для построек имеются схемы,  модели транспорта.  Здесь дети могут создавать как фантастические, так и реалистические сооружения. Занимаясь строительством, дети осваивают очень многие вещи. Оно помогает развивать математические способности, приобретать социальные навыки, дает опыт решения проблем.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786190"/>
            <a:ext cx="2357454" cy="2643206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6190"/>
            <a:ext cx="1687564" cy="2109456"/>
          </a:xfrm>
          <a:prstGeom prst="rect">
            <a:avLst/>
          </a:prstGeo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436" y="4071942"/>
            <a:ext cx="1687564" cy="2109456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786190"/>
            <a:ext cx="2786082" cy="26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9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88640"/>
            <a:ext cx="8929718" cy="388330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художественно-эстетического развития  стимулирует детей к реализации творческих способностей, даёт детям возможность получить удовольствие от знакомства с новыми материалами, обогащать их тактильные ощущения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этом центре дети обычно проводят много времени, рисуя, создавая поделки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бумаги и  пластилина,  из природного и бросового материала. 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уголке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 деятельности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имеются игры на развитие мелкой моторики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 «Дорисуй по клеточкам», «Рисунки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кругов», «Графические прописи»,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раскраски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схемы для оригами,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трафареты, карандаши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фломастеры, восковые мелки, бумага различной фактуры.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71736" y="4286256"/>
            <a:ext cx="1714512" cy="20891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929322" y="4286256"/>
            <a:ext cx="3071802" cy="2303851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86256"/>
            <a:ext cx="1857388" cy="2214578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93087" y="4706515"/>
            <a:ext cx="2068959" cy="12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6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075240" cy="158417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интерьере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детского сада нашлось место и для мини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музеев и выставок детских работ,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которые в свою очередь развивают не только познавательный интерес, но и эстетический вкус детей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1714488"/>
            <a:ext cx="2661922" cy="2857520"/>
          </a:xfrm>
        </p:spPr>
      </p:pic>
      <p:pic>
        <p:nvPicPr>
          <p:cNvPr id="6" name="Объект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"/>
          <a:stretch/>
        </p:blipFill>
        <p:spPr>
          <a:xfrm>
            <a:off x="214282" y="3143248"/>
            <a:ext cx="2786082" cy="3429024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428736"/>
            <a:ext cx="2259284" cy="1268760"/>
          </a:xfrm>
          <a:prstGeom prst="rect">
            <a:avLst/>
          </a:prstGeom>
        </p:spPr>
      </p:pic>
      <p:pic>
        <p:nvPicPr>
          <p:cNvPr id="8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500174"/>
            <a:ext cx="2786082" cy="1996441"/>
          </a:xfrm>
          <a:prstGeom prst="rect">
            <a:avLst/>
          </a:prstGeom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4643446"/>
            <a:ext cx="4000528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7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1205</TotalTime>
  <Words>587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ФКДОУ Детский сад №2 «Сказка»</vt:lpstr>
      <vt:lpstr>Актуальность </vt:lpstr>
      <vt:lpstr>Слайд 3</vt:lpstr>
      <vt:lpstr>  Развивающая  среда группы начинается с оформления раздевалки. Оформление группы имеет эстетическое и  определенное смысловое значение.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Для занятий музыкой в нашем детском саду имеется музыкальный зал, оснащённый оборудованием: музыкальным центром, микрофоном, фортепиано,  детскими музыкальными инструментами, музыкальными пособиями, дидактическими играми и игрушками, костюмами и соответствующей литературой.</vt:lpstr>
      <vt:lpstr>Слайд 13</vt:lpstr>
      <vt:lpstr>Слайд 14</vt:lpstr>
      <vt:lpstr>Список литературы: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 как средство художественно -  эстетического развития дошкольников.</dc:title>
  <dc:creator>User</dc:creator>
  <cp:lastModifiedBy>User</cp:lastModifiedBy>
  <cp:revision>53</cp:revision>
  <dcterms:created xsi:type="dcterms:W3CDTF">2019-02-19T09:39:47Z</dcterms:created>
  <dcterms:modified xsi:type="dcterms:W3CDTF">2020-12-03T10:27:40Z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1407687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